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3"/>
  </p:notesMasterIdLst>
  <p:sldIdLst>
    <p:sldId id="257" r:id="rId3"/>
    <p:sldId id="711" r:id="rId4"/>
    <p:sldId id="1933" r:id="rId5"/>
    <p:sldId id="3090" r:id="rId6"/>
    <p:sldId id="3052" r:id="rId7"/>
    <p:sldId id="3053" r:id="rId8"/>
    <p:sldId id="3055" r:id="rId9"/>
    <p:sldId id="3056" r:id="rId10"/>
    <p:sldId id="3057" r:id="rId11"/>
    <p:sldId id="3033" r:id="rId12"/>
    <p:sldId id="3058" r:id="rId13"/>
    <p:sldId id="3054" r:id="rId14"/>
    <p:sldId id="3030" r:id="rId15"/>
    <p:sldId id="3031" r:id="rId16"/>
    <p:sldId id="3059" r:id="rId17"/>
    <p:sldId id="3060" r:id="rId18"/>
    <p:sldId id="3065" r:id="rId19"/>
    <p:sldId id="3061" r:id="rId20"/>
    <p:sldId id="3066" r:id="rId21"/>
    <p:sldId id="3067" r:id="rId22"/>
    <p:sldId id="3068" r:id="rId23"/>
    <p:sldId id="3069" r:id="rId24"/>
    <p:sldId id="3071" r:id="rId25"/>
    <p:sldId id="3077" r:id="rId26"/>
    <p:sldId id="3078" r:id="rId27"/>
    <p:sldId id="3062" r:id="rId28"/>
    <p:sldId id="3063" r:id="rId29"/>
    <p:sldId id="3085" r:id="rId30"/>
    <p:sldId id="3086" r:id="rId31"/>
    <p:sldId id="3087" r:id="rId32"/>
    <p:sldId id="3088" r:id="rId33"/>
    <p:sldId id="3089" r:id="rId34"/>
    <p:sldId id="3064" r:id="rId35"/>
    <p:sldId id="3079" r:id="rId36"/>
    <p:sldId id="3074" r:id="rId37"/>
    <p:sldId id="3082" r:id="rId38"/>
    <p:sldId id="3047" r:id="rId39"/>
    <p:sldId id="3050" r:id="rId40"/>
    <p:sldId id="3049" r:id="rId41"/>
    <p:sldId id="3075" r:id="rId42"/>
    <p:sldId id="3017" r:id="rId43"/>
    <p:sldId id="3014" r:id="rId44"/>
    <p:sldId id="3018" r:id="rId45"/>
    <p:sldId id="3020" r:id="rId46"/>
    <p:sldId id="3083" r:id="rId47"/>
    <p:sldId id="3084" r:id="rId48"/>
    <p:sldId id="931" r:id="rId49"/>
    <p:sldId id="932" r:id="rId50"/>
    <p:sldId id="3091" r:id="rId51"/>
    <p:sldId id="3076"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66537E-B7A7-4838-BEC3-60FAD49FD45E}" v="112" dt="2024-11-07T08:10:47.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autoAdjust="0"/>
    <p:restoredTop sz="96233" autoAdjust="0"/>
  </p:normalViewPr>
  <p:slideViewPr>
    <p:cSldViewPr snapToGrid="0" showGuides="1">
      <p:cViewPr varScale="1">
        <p:scale>
          <a:sx n="128" d="100"/>
          <a:sy n="128" d="100"/>
        </p:scale>
        <p:origin x="240" y="176"/>
      </p:cViewPr>
      <p:guideLst>
        <p:guide orient="horz" pos="220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gyan chen" userId="8821e5586c392445" providerId="LiveId" clId="{2A66537E-B7A7-4838-BEC3-60FAD49FD45E}"/>
    <pc:docChg chg="undo redo custSel addSld delSld modSld sldOrd">
      <pc:chgData name="xingyan chen" userId="8821e5586c392445" providerId="LiveId" clId="{2A66537E-B7A7-4838-BEC3-60FAD49FD45E}" dt="2024-11-07T08:10:47.195" v="4378" actId="1076"/>
      <pc:docMkLst>
        <pc:docMk/>
      </pc:docMkLst>
      <pc:sldChg chg="modSp mod">
        <pc:chgData name="xingyan chen" userId="8821e5586c392445" providerId="LiveId" clId="{2A66537E-B7A7-4838-BEC3-60FAD49FD45E}" dt="2024-11-07T07:47:18.814" v="4340" actId="207"/>
        <pc:sldMkLst>
          <pc:docMk/>
          <pc:sldMk cId="0" sldId="711"/>
        </pc:sldMkLst>
        <pc:spChg chg="mod">
          <ac:chgData name="xingyan chen" userId="8821e5586c392445" providerId="LiveId" clId="{2A66537E-B7A7-4838-BEC3-60FAD49FD45E}" dt="2024-11-07T07:47:18.814" v="4340" actId="207"/>
          <ac:spMkLst>
            <pc:docMk/>
            <pc:sldMk cId="0" sldId="711"/>
            <ac:spMk id="4" creationId="{00000000-0000-0000-0000-000000000000}"/>
          </ac:spMkLst>
        </pc:spChg>
      </pc:sldChg>
      <pc:sldChg chg="modSp add del mod">
        <pc:chgData name="xingyan chen" userId="8821e5586c392445" providerId="LiveId" clId="{2A66537E-B7A7-4838-BEC3-60FAD49FD45E}" dt="2024-11-07T08:10:47.195" v="4378" actId="1076"/>
        <pc:sldMkLst>
          <pc:docMk/>
          <pc:sldMk cId="0" sldId="931"/>
        </pc:sldMkLst>
        <pc:spChg chg="mod">
          <ac:chgData name="xingyan chen" userId="8821e5586c392445" providerId="LiveId" clId="{2A66537E-B7A7-4838-BEC3-60FAD49FD45E}" dt="2024-11-07T08:10:47.195" v="4378" actId="1076"/>
          <ac:spMkLst>
            <pc:docMk/>
            <pc:sldMk cId="0" sldId="931"/>
            <ac:spMk id="33794" creationId="{06CCCD7D-4283-05E2-EFB8-87E785ED9A6B}"/>
          </ac:spMkLst>
        </pc:spChg>
        <pc:spChg chg="mod">
          <ac:chgData name="xingyan chen" userId="8821e5586c392445" providerId="LiveId" clId="{2A66537E-B7A7-4838-BEC3-60FAD49FD45E}" dt="2024-11-07T07:58:56.477" v="4373" actId="14100"/>
          <ac:spMkLst>
            <pc:docMk/>
            <pc:sldMk cId="0" sldId="931"/>
            <ac:spMk id="33795" creationId="{1EF12A78-C012-F501-DD16-C8C96CE5CA5B}"/>
          </ac:spMkLst>
        </pc:spChg>
      </pc:sldChg>
      <pc:sldChg chg="modSp add del">
        <pc:chgData name="xingyan chen" userId="8821e5586c392445" providerId="LiveId" clId="{2A66537E-B7A7-4838-BEC3-60FAD49FD45E}" dt="2024-11-07T07:59:07.447" v="4374" actId="14100"/>
        <pc:sldMkLst>
          <pc:docMk/>
          <pc:sldMk cId="0" sldId="932"/>
        </pc:sldMkLst>
        <pc:spChg chg="mod">
          <ac:chgData name="xingyan chen" userId="8821e5586c392445" providerId="LiveId" clId="{2A66537E-B7A7-4838-BEC3-60FAD49FD45E}" dt="2024-11-07T07:56:29.682" v="4352" actId="120"/>
          <ac:spMkLst>
            <pc:docMk/>
            <pc:sldMk cId="0" sldId="932"/>
            <ac:spMk id="34818" creationId="{A45F6F2E-38F6-C23E-4BE4-283B75F2CC58}"/>
          </ac:spMkLst>
        </pc:spChg>
        <pc:spChg chg="mod">
          <ac:chgData name="xingyan chen" userId="8821e5586c392445" providerId="LiveId" clId="{2A66537E-B7A7-4838-BEC3-60FAD49FD45E}" dt="2024-11-07T07:59:07.447" v="4374" actId="14100"/>
          <ac:spMkLst>
            <pc:docMk/>
            <pc:sldMk cId="0" sldId="932"/>
            <ac:spMk id="304131" creationId="{7F573458-ED0D-B0E2-BE03-E76706A1AB6E}"/>
          </ac:spMkLst>
        </pc:spChg>
        <pc:spChg chg="mod">
          <ac:chgData name="xingyan chen" userId="8821e5586c392445" providerId="LiveId" clId="{2A66537E-B7A7-4838-BEC3-60FAD49FD45E}" dt="2024-11-07T07:56:40.410" v="4355" actId="1076"/>
          <ac:spMkLst>
            <pc:docMk/>
            <pc:sldMk cId="0" sldId="932"/>
            <ac:spMk id="304137" creationId="{BF00830E-708F-494E-0C46-C1BA07990412}"/>
          </ac:spMkLst>
        </pc:spChg>
      </pc:sldChg>
      <pc:sldChg chg="modSp mod">
        <pc:chgData name="xingyan chen" userId="8821e5586c392445" providerId="LiveId" clId="{2A66537E-B7A7-4838-BEC3-60FAD49FD45E}" dt="2024-11-07T05:44:28.351" v="4286" actId="20577"/>
        <pc:sldMkLst>
          <pc:docMk/>
          <pc:sldMk cId="0" sldId="1933"/>
        </pc:sldMkLst>
        <pc:spChg chg="mod">
          <ac:chgData name="xingyan chen" userId="8821e5586c392445" providerId="LiveId" clId="{2A66537E-B7A7-4838-BEC3-60FAD49FD45E}" dt="2024-11-07T05:44:28.351" v="4286" actId="20577"/>
          <ac:spMkLst>
            <pc:docMk/>
            <pc:sldMk cId="0" sldId="1933"/>
            <ac:spMk id="3" creationId="{6B5F75E4-EB7A-0B4E-870B-BC1ACD9ED92B}"/>
          </ac:spMkLst>
        </pc:spChg>
        <pc:spChg chg="mod">
          <ac:chgData name="xingyan chen" userId="8821e5586c392445" providerId="LiveId" clId="{2A66537E-B7A7-4838-BEC3-60FAD49FD45E}" dt="2024-11-07T05:44:21.627" v="4283" actId="20577"/>
          <ac:spMkLst>
            <pc:docMk/>
            <pc:sldMk cId="0" sldId="1933"/>
            <ac:spMk id="9" creationId="{8172E4EC-3292-14FD-2145-463C807DC706}"/>
          </ac:spMkLst>
        </pc:spChg>
      </pc:sldChg>
      <pc:sldChg chg="del">
        <pc:chgData name="xingyan chen" userId="8821e5586c392445" providerId="LiveId" clId="{2A66537E-B7A7-4838-BEC3-60FAD49FD45E}" dt="2024-11-05T09:05:51.066" v="4275" actId="47"/>
        <pc:sldMkLst>
          <pc:docMk/>
          <pc:sldMk cId="4103521679" sldId="3023"/>
        </pc:sldMkLst>
      </pc:sldChg>
      <pc:sldChg chg="del">
        <pc:chgData name="xingyan chen" userId="8821e5586c392445" providerId="LiveId" clId="{2A66537E-B7A7-4838-BEC3-60FAD49FD45E}" dt="2024-11-05T09:05:51.066" v="4275" actId="47"/>
        <pc:sldMkLst>
          <pc:docMk/>
          <pc:sldMk cId="1949107001" sldId="3024"/>
        </pc:sldMkLst>
      </pc:sldChg>
      <pc:sldChg chg="del">
        <pc:chgData name="xingyan chen" userId="8821e5586c392445" providerId="LiveId" clId="{2A66537E-B7A7-4838-BEC3-60FAD49FD45E}" dt="2024-11-05T09:05:51.066" v="4275" actId="47"/>
        <pc:sldMkLst>
          <pc:docMk/>
          <pc:sldMk cId="3347308289" sldId="3026"/>
        </pc:sldMkLst>
      </pc:sldChg>
      <pc:sldChg chg="add del">
        <pc:chgData name="xingyan chen" userId="8821e5586c392445" providerId="LiveId" clId="{2A66537E-B7A7-4838-BEC3-60FAD49FD45E}" dt="2024-11-05T09:05:51.066" v="4275" actId="47"/>
        <pc:sldMkLst>
          <pc:docMk/>
          <pc:sldMk cId="1260885417" sldId="3027"/>
        </pc:sldMkLst>
      </pc:sldChg>
      <pc:sldChg chg="del">
        <pc:chgData name="xingyan chen" userId="8821e5586c392445" providerId="LiveId" clId="{2A66537E-B7A7-4838-BEC3-60FAD49FD45E}" dt="2024-11-05T09:05:51.066" v="4275" actId="47"/>
        <pc:sldMkLst>
          <pc:docMk/>
          <pc:sldMk cId="3519464164" sldId="3032"/>
        </pc:sldMkLst>
      </pc:sldChg>
      <pc:sldChg chg="del">
        <pc:chgData name="xingyan chen" userId="8821e5586c392445" providerId="LiveId" clId="{2A66537E-B7A7-4838-BEC3-60FAD49FD45E}" dt="2024-11-05T09:05:51.066" v="4275" actId="47"/>
        <pc:sldMkLst>
          <pc:docMk/>
          <pc:sldMk cId="2225029226" sldId="3034"/>
        </pc:sldMkLst>
      </pc:sldChg>
      <pc:sldChg chg="del">
        <pc:chgData name="xingyan chen" userId="8821e5586c392445" providerId="LiveId" clId="{2A66537E-B7A7-4838-BEC3-60FAD49FD45E}" dt="2024-11-05T09:05:51.066" v="4275" actId="47"/>
        <pc:sldMkLst>
          <pc:docMk/>
          <pc:sldMk cId="2216163322" sldId="3035"/>
        </pc:sldMkLst>
      </pc:sldChg>
      <pc:sldChg chg="del">
        <pc:chgData name="xingyan chen" userId="8821e5586c392445" providerId="LiveId" clId="{2A66537E-B7A7-4838-BEC3-60FAD49FD45E}" dt="2024-11-05T09:05:51.066" v="4275" actId="47"/>
        <pc:sldMkLst>
          <pc:docMk/>
          <pc:sldMk cId="629468132" sldId="3036"/>
        </pc:sldMkLst>
      </pc:sldChg>
      <pc:sldChg chg="del">
        <pc:chgData name="xingyan chen" userId="8821e5586c392445" providerId="LiveId" clId="{2A66537E-B7A7-4838-BEC3-60FAD49FD45E}" dt="2024-11-05T09:05:51.066" v="4275" actId="47"/>
        <pc:sldMkLst>
          <pc:docMk/>
          <pc:sldMk cId="960770252" sldId="3037"/>
        </pc:sldMkLst>
      </pc:sldChg>
      <pc:sldChg chg="del">
        <pc:chgData name="xingyan chen" userId="8821e5586c392445" providerId="LiveId" clId="{2A66537E-B7A7-4838-BEC3-60FAD49FD45E}" dt="2024-11-05T09:05:51.066" v="4275" actId="47"/>
        <pc:sldMkLst>
          <pc:docMk/>
          <pc:sldMk cId="297314329" sldId="3038"/>
        </pc:sldMkLst>
      </pc:sldChg>
      <pc:sldChg chg="del">
        <pc:chgData name="xingyan chen" userId="8821e5586c392445" providerId="LiveId" clId="{2A66537E-B7A7-4838-BEC3-60FAD49FD45E}" dt="2024-11-05T09:05:51.066" v="4275" actId="47"/>
        <pc:sldMkLst>
          <pc:docMk/>
          <pc:sldMk cId="2001342333" sldId="3040"/>
        </pc:sldMkLst>
      </pc:sldChg>
      <pc:sldChg chg="add del">
        <pc:chgData name="xingyan chen" userId="8821e5586c392445" providerId="LiveId" clId="{2A66537E-B7A7-4838-BEC3-60FAD49FD45E}" dt="2024-11-05T09:05:51.066" v="4275" actId="47"/>
        <pc:sldMkLst>
          <pc:docMk/>
          <pc:sldMk cId="3613620709" sldId="3041"/>
        </pc:sldMkLst>
      </pc:sldChg>
      <pc:sldChg chg="add del">
        <pc:chgData name="xingyan chen" userId="8821e5586c392445" providerId="LiveId" clId="{2A66537E-B7A7-4838-BEC3-60FAD49FD45E}" dt="2024-11-05T09:05:51.066" v="4275" actId="47"/>
        <pc:sldMkLst>
          <pc:docMk/>
          <pc:sldMk cId="792003744" sldId="3042"/>
        </pc:sldMkLst>
      </pc:sldChg>
      <pc:sldChg chg="add del">
        <pc:chgData name="xingyan chen" userId="8821e5586c392445" providerId="LiveId" clId="{2A66537E-B7A7-4838-BEC3-60FAD49FD45E}" dt="2024-11-05T09:05:51.066" v="4275" actId="47"/>
        <pc:sldMkLst>
          <pc:docMk/>
          <pc:sldMk cId="3262240351" sldId="3043"/>
        </pc:sldMkLst>
      </pc:sldChg>
      <pc:sldChg chg="add del">
        <pc:chgData name="xingyan chen" userId="8821e5586c392445" providerId="LiveId" clId="{2A66537E-B7A7-4838-BEC3-60FAD49FD45E}" dt="2024-11-05T09:05:51.066" v="4275" actId="47"/>
        <pc:sldMkLst>
          <pc:docMk/>
          <pc:sldMk cId="3252047079" sldId="3044"/>
        </pc:sldMkLst>
      </pc:sldChg>
      <pc:sldChg chg="del">
        <pc:chgData name="xingyan chen" userId="8821e5586c392445" providerId="LiveId" clId="{2A66537E-B7A7-4838-BEC3-60FAD49FD45E}" dt="2024-11-05T09:05:51.066" v="4275" actId="47"/>
        <pc:sldMkLst>
          <pc:docMk/>
          <pc:sldMk cId="1564193416" sldId="3045"/>
        </pc:sldMkLst>
      </pc:sldChg>
      <pc:sldChg chg="del">
        <pc:chgData name="xingyan chen" userId="8821e5586c392445" providerId="LiveId" clId="{2A66537E-B7A7-4838-BEC3-60FAD49FD45E}" dt="2024-11-05T09:05:51.066" v="4275" actId="47"/>
        <pc:sldMkLst>
          <pc:docMk/>
          <pc:sldMk cId="1977652364" sldId="3046"/>
        </pc:sldMkLst>
      </pc:sldChg>
      <pc:sldChg chg="addSp delSp modSp mod">
        <pc:chgData name="xingyan chen" userId="8821e5586c392445" providerId="LiveId" clId="{2A66537E-B7A7-4838-BEC3-60FAD49FD45E}" dt="2024-11-07T07:25:21.646" v="4331"/>
        <pc:sldMkLst>
          <pc:docMk/>
          <pc:sldMk cId="1518878698" sldId="3047"/>
        </pc:sldMkLst>
        <pc:spChg chg="del">
          <ac:chgData name="xingyan chen" userId="8821e5586c392445" providerId="LiveId" clId="{2A66537E-B7A7-4838-BEC3-60FAD49FD45E}" dt="2024-11-07T07:25:18.599" v="4329" actId="478"/>
          <ac:spMkLst>
            <pc:docMk/>
            <pc:sldMk cId="1518878698" sldId="3047"/>
            <ac:spMk id="2" creationId="{1603ACD1-39FA-574A-BDB1-C9D3D1823D8F}"/>
          </ac:spMkLst>
        </pc:spChg>
        <pc:spChg chg="add del mod">
          <ac:chgData name="xingyan chen" userId="8821e5586c392445" providerId="LiveId" clId="{2A66537E-B7A7-4838-BEC3-60FAD49FD45E}" dt="2024-11-07T07:25:21.359" v="4330" actId="478"/>
          <ac:spMkLst>
            <pc:docMk/>
            <pc:sldMk cId="1518878698" sldId="3047"/>
            <ac:spMk id="7" creationId="{3D26A90C-7A1D-13D4-B948-0CA260CC3CCC}"/>
          </ac:spMkLst>
        </pc:spChg>
        <pc:spChg chg="add mod">
          <ac:chgData name="xingyan chen" userId="8821e5586c392445" providerId="LiveId" clId="{2A66537E-B7A7-4838-BEC3-60FAD49FD45E}" dt="2024-11-07T07:25:21.646" v="4331"/>
          <ac:spMkLst>
            <pc:docMk/>
            <pc:sldMk cId="1518878698" sldId="3047"/>
            <ac:spMk id="10" creationId="{9ABC06E2-5A97-987F-492C-86AE48756A72}"/>
          </ac:spMkLst>
        </pc:spChg>
      </pc:sldChg>
      <pc:sldChg chg="modSp mod">
        <pc:chgData name="xingyan chen" userId="8821e5586c392445" providerId="LiveId" clId="{2A66537E-B7A7-4838-BEC3-60FAD49FD45E}" dt="2024-11-07T07:57:10.665" v="4368" actId="20577"/>
        <pc:sldMkLst>
          <pc:docMk/>
          <pc:sldMk cId="2647221512" sldId="3049"/>
        </pc:sldMkLst>
        <pc:spChg chg="mod">
          <ac:chgData name="xingyan chen" userId="8821e5586c392445" providerId="LiveId" clId="{2A66537E-B7A7-4838-BEC3-60FAD49FD45E}" dt="2024-11-07T07:57:10.665" v="4368" actId="20577"/>
          <ac:spMkLst>
            <pc:docMk/>
            <pc:sldMk cId="2647221512" sldId="3049"/>
            <ac:spMk id="4" creationId="{D1E114F2-C623-164B-837D-333739A7566F}"/>
          </ac:spMkLst>
        </pc:spChg>
      </pc:sldChg>
      <pc:sldChg chg="addSp delSp modSp mod ord modNotesTx">
        <pc:chgData name="xingyan chen" userId="8821e5586c392445" providerId="LiveId" clId="{2A66537E-B7A7-4838-BEC3-60FAD49FD45E}" dt="2024-11-05T05:37:29.721" v="3880" actId="1036"/>
        <pc:sldMkLst>
          <pc:docMk/>
          <pc:sldMk cId="972458965" sldId="3062"/>
        </pc:sldMkLst>
        <pc:spChg chg="add del mod">
          <ac:chgData name="xingyan chen" userId="8821e5586c392445" providerId="LiveId" clId="{2A66537E-B7A7-4838-BEC3-60FAD49FD45E}" dt="2024-11-05T05:33:09.318" v="3641" actId="478"/>
          <ac:spMkLst>
            <pc:docMk/>
            <pc:sldMk cId="972458965" sldId="3062"/>
            <ac:spMk id="2" creationId="{AFAC496A-54FE-7A76-3689-7ADA195B4F44}"/>
          </ac:spMkLst>
        </pc:spChg>
        <pc:spChg chg="add del mod">
          <ac:chgData name="xingyan chen" userId="8821e5586c392445" providerId="LiveId" clId="{2A66537E-B7A7-4838-BEC3-60FAD49FD45E}" dt="2024-11-05T05:26:39.812" v="3532" actId="478"/>
          <ac:spMkLst>
            <pc:docMk/>
            <pc:sldMk cId="972458965" sldId="3062"/>
            <ac:spMk id="3" creationId="{6C24E7C0-A539-7726-CD09-67270B1B43D9}"/>
          </ac:spMkLst>
        </pc:spChg>
        <pc:spChg chg="add del mod">
          <ac:chgData name="xingyan chen" userId="8821e5586c392445" providerId="LiveId" clId="{2A66537E-B7A7-4838-BEC3-60FAD49FD45E}" dt="2024-11-05T02:25:58.057" v="1875" actId="478"/>
          <ac:spMkLst>
            <pc:docMk/>
            <pc:sldMk cId="972458965" sldId="3062"/>
            <ac:spMk id="4" creationId="{9A350DC5-159A-C23E-1F46-495FFC530B57}"/>
          </ac:spMkLst>
        </pc:spChg>
        <pc:spChg chg="add mod">
          <ac:chgData name="xingyan chen" userId="8821e5586c392445" providerId="LiveId" clId="{2A66537E-B7A7-4838-BEC3-60FAD49FD45E}" dt="2024-11-05T05:37:19.727" v="3872" actId="1076"/>
          <ac:spMkLst>
            <pc:docMk/>
            <pc:sldMk cId="972458965" sldId="3062"/>
            <ac:spMk id="5" creationId="{61290A97-5543-8907-2F59-C012140F1382}"/>
          </ac:spMkLst>
        </pc:spChg>
        <pc:spChg chg="add mod">
          <ac:chgData name="xingyan chen" userId="8821e5586c392445" providerId="LiveId" clId="{2A66537E-B7A7-4838-BEC3-60FAD49FD45E}" dt="2024-11-05T05:26:20.645" v="3531" actId="555"/>
          <ac:spMkLst>
            <pc:docMk/>
            <pc:sldMk cId="972458965" sldId="3062"/>
            <ac:spMk id="6" creationId="{E9BC2624-BA9D-35F1-5291-643DD6D1B62E}"/>
          </ac:spMkLst>
        </pc:spChg>
        <pc:spChg chg="add mod">
          <ac:chgData name="xingyan chen" userId="8821e5586c392445" providerId="LiveId" clId="{2A66537E-B7A7-4838-BEC3-60FAD49FD45E}" dt="2024-11-05T05:37:03.407" v="3868" actId="14100"/>
          <ac:spMkLst>
            <pc:docMk/>
            <pc:sldMk cId="972458965" sldId="3062"/>
            <ac:spMk id="8" creationId="{9011B003-37E5-4440-5BF6-D38DB15C6E84}"/>
          </ac:spMkLst>
        </pc:spChg>
        <pc:spChg chg="del">
          <ac:chgData name="xingyan chen" userId="8821e5586c392445" providerId="LiveId" clId="{2A66537E-B7A7-4838-BEC3-60FAD49FD45E}" dt="2024-11-05T02:24:27.590" v="1826" actId="478"/>
          <ac:spMkLst>
            <pc:docMk/>
            <pc:sldMk cId="972458965" sldId="3062"/>
            <ac:spMk id="9" creationId="{AEC079DB-B091-5A8B-21C9-DAD0C1E7367D}"/>
          </ac:spMkLst>
        </pc:spChg>
        <pc:spChg chg="add mod">
          <ac:chgData name="xingyan chen" userId="8821e5586c392445" providerId="LiveId" clId="{2A66537E-B7A7-4838-BEC3-60FAD49FD45E}" dt="2024-11-05T05:34:37.843" v="3713" actId="14100"/>
          <ac:spMkLst>
            <pc:docMk/>
            <pc:sldMk cId="972458965" sldId="3062"/>
            <ac:spMk id="12" creationId="{1ADFDDC9-2C22-5CD5-CA5E-A28843D17EFE}"/>
          </ac:spMkLst>
        </pc:spChg>
        <pc:picChg chg="add mod ord">
          <ac:chgData name="xingyan chen" userId="8821e5586c392445" providerId="LiveId" clId="{2A66537E-B7A7-4838-BEC3-60FAD49FD45E}" dt="2024-11-05T05:37:29.721" v="3880" actId="1036"/>
          <ac:picMkLst>
            <pc:docMk/>
            <pc:sldMk cId="972458965" sldId="3062"/>
            <ac:picMk id="9" creationId="{82B0AAAD-4F14-6A7D-3EE4-38F256A624A7}"/>
          </ac:picMkLst>
        </pc:picChg>
        <pc:picChg chg="add mod">
          <ac:chgData name="xingyan chen" userId="8821e5586c392445" providerId="LiveId" clId="{2A66537E-B7A7-4838-BEC3-60FAD49FD45E}" dt="2024-11-05T05:37:29.721" v="3880" actId="1036"/>
          <ac:picMkLst>
            <pc:docMk/>
            <pc:sldMk cId="972458965" sldId="3062"/>
            <ac:picMk id="11" creationId="{617F0FFE-CA1A-A7F0-C01D-BF6988DD2367}"/>
          </ac:picMkLst>
        </pc:picChg>
      </pc:sldChg>
      <pc:sldChg chg="addSp delSp modSp mod ord">
        <pc:chgData name="xingyan chen" userId="8821e5586c392445" providerId="LiveId" clId="{2A66537E-B7A7-4838-BEC3-60FAD49FD45E}" dt="2024-11-07T00:37:58.259" v="4281" actId="12788"/>
        <pc:sldMkLst>
          <pc:docMk/>
          <pc:sldMk cId="2760006418" sldId="3064"/>
        </pc:sldMkLst>
        <pc:spChg chg="mod">
          <ac:chgData name="xingyan chen" userId="8821e5586c392445" providerId="LiveId" clId="{2A66537E-B7A7-4838-BEC3-60FAD49FD45E}" dt="2024-11-07T00:37:58.259" v="4281" actId="12788"/>
          <ac:spMkLst>
            <pc:docMk/>
            <pc:sldMk cId="2760006418" sldId="3064"/>
            <ac:spMk id="2" creationId="{CD24203B-5CF0-47BB-702B-34A2CB0EA5B1}"/>
          </ac:spMkLst>
        </pc:spChg>
        <pc:graphicFrameChg chg="del">
          <ac:chgData name="xingyan chen" userId="8821e5586c392445" providerId="LiveId" clId="{2A66537E-B7A7-4838-BEC3-60FAD49FD45E}" dt="2024-11-05T08:18:58.596" v="3888" actId="478"/>
          <ac:graphicFrameMkLst>
            <pc:docMk/>
            <pc:sldMk cId="2760006418" sldId="3064"/>
            <ac:graphicFrameMk id="3" creationId="{58F77E01-BAFA-61FF-C85C-19F0A15358BC}"/>
          </ac:graphicFrameMkLst>
        </pc:graphicFrameChg>
        <pc:picChg chg="add mod">
          <ac:chgData name="xingyan chen" userId="8821e5586c392445" providerId="LiveId" clId="{2A66537E-B7A7-4838-BEC3-60FAD49FD45E}" dt="2024-11-07T00:37:58.259" v="4281" actId="12788"/>
          <ac:picMkLst>
            <pc:docMk/>
            <pc:sldMk cId="2760006418" sldId="3064"/>
            <ac:picMk id="6" creationId="{CE7D9DF0-1B3E-C113-3B73-0AF36396C44A}"/>
          </ac:picMkLst>
        </pc:picChg>
      </pc:sldChg>
      <pc:sldChg chg="addSp delSp modSp mod">
        <pc:chgData name="xingyan chen" userId="8821e5586c392445" providerId="LiveId" clId="{2A66537E-B7A7-4838-BEC3-60FAD49FD45E}" dt="2024-11-05T01:55:50.009" v="1589" actId="465"/>
        <pc:sldMkLst>
          <pc:docMk/>
          <pc:sldMk cId="1608177887" sldId="3066"/>
        </pc:sldMkLst>
        <pc:spChg chg="mod">
          <ac:chgData name="xingyan chen" userId="8821e5586c392445" providerId="LiveId" clId="{2A66537E-B7A7-4838-BEC3-60FAD49FD45E}" dt="2024-11-05T01:55:39.035" v="1588" actId="404"/>
          <ac:spMkLst>
            <pc:docMk/>
            <pc:sldMk cId="1608177887" sldId="3066"/>
            <ac:spMk id="2" creationId="{B370315E-899E-6C82-7CEE-1D7B32BF8868}"/>
          </ac:spMkLst>
        </pc:spChg>
        <pc:spChg chg="mod">
          <ac:chgData name="xingyan chen" userId="8821e5586c392445" providerId="LiveId" clId="{2A66537E-B7A7-4838-BEC3-60FAD49FD45E}" dt="2024-11-05T01:55:19.758" v="1580" actId="404"/>
          <ac:spMkLst>
            <pc:docMk/>
            <pc:sldMk cId="1608177887" sldId="3066"/>
            <ac:spMk id="4" creationId="{10664D09-C978-70E2-BE2D-BD887A0F88D5}"/>
          </ac:spMkLst>
        </pc:spChg>
        <pc:spChg chg="mod">
          <ac:chgData name="xingyan chen" userId="8821e5586c392445" providerId="LiveId" clId="{2A66537E-B7A7-4838-BEC3-60FAD49FD45E}" dt="2024-11-05T01:55:19.758" v="1580" actId="404"/>
          <ac:spMkLst>
            <pc:docMk/>
            <pc:sldMk cId="1608177887" sldId="3066"/>
            <ac:spMk id="5" creationId="{FAFD50D7-F99D-70FE-9D64-5267C6C5C806}"/>
          </ac:spMkLst>
        </pc:spChg>
        <pc:spChg chg="del mod">
          <ac:chgData name="xingyan chen" userId="8821e5586c392445" providerId="LiveId" clId="{2A66537E-B7A7-4838-BEC3-60FAD49FD45E}" dt="2024-11-05T01:40:13.777" v="810" actId="478"/>
          <ac:spMkLst>
            <pc:docMk/>
            <pc:sldMk cId="1608177887" sldId="3066"/>
            <ac:spMk id="6" creationId="{F4576FF1-56DA-CEF4-DEE9-01E204B5AFA8}"/>
          </ac:spMkLst>
        </pc:spChg>
        <pc:spChg chg="mod">
          <ac:chgData name="xingyan chen" userId="8821e5586c392445" providerId="LiveId" clId="{2A66537E-B7A7-4838-BEC3-60FAD49FD45E}" dt="2024-11-05T01:42:58.072" v="1104" actId="6549"/>
          <ac:spMkLst>
            <pc:docMk/>
            <pc:sldMk cId="1608177887" sldId="3066"/>
            <ac:spMk id="7" creationId="{C3D9C404-C3B0-4EE7-631C-B9401AAA1E7C}"/>
          </ac:spMkLst>
        </pc:spChg>
        <pc:spChg chg="mod">
          <ac:chgData name="xingyan chen" userId="8821e5586c392445" providerId="LiveId" clId="{2A66537E-B7A7-4838-BEC3-60FAD49FD45E}" dt="2024-11-05T01:55:19.758" v="1580" actId="404"/>
          <ac:spMkLst>
            <pc:docMk/>
            <pc:sldMk cId="1608177887" sldId="3066"/>
            <ac:spMk id="9" creationId="{BB522D38-7E01-6C41-541D-356EDB30FCC8}"/>
          </ac:spMkLst>
        </pc:spChg>
        <pc:spChg chg="mod">
          <ac:chgData name="xingyan chen" userId="8821e5586c392445" providerId="LiveId" clId="{2A66537E-B7A7-4838-BEC3-60FAD49FD45E}" dt="2024-11-05T01:55:19.758" v="1580" actId="404"/>
          <ac:spMkLst>
            <pc:docMk/>
            <pc:sldMk cId="1608177887" sldId="3066"/>
            <ac:spMk id="10" creationId="{459F21EF-C874-5789-CFC3-C22AE9DAF4A5}"/>
          </ac:spMkLst>
        </pc:spChg>
        <pc:spChg chg="mod">
          <ac:chgData name="xingyan chen" userId="8821e5586c392445" providerId="LiveId" clId="{2A66537E-B7A7-4838-BEC3-60FAD49FD45E}" dt="2024-11-05T01:55:19.758" v="1580" actId="404"/>
          <ac:spMkLst>
            <pc:docMk/>
            <pc:sldMk cId="1608177887" sldId="3066"/>
            <ac:spMk id="12" creationId="{C0745062-00E8-CE7F-70BB-A31398816FFA}"/>
          </ac:spMkLst>
        </pc:spChg>
        <pc:spChg chg="mod">
          <ac:chgData name="xingyan chen" userId="8821e5586c392445" providerId="LiveId" clId="{2A66537E-B7A7-4838-BEC3-60FAD49FD45E}" dt="2024-11-05T01:55:19.758" v="1580" actId="404"/>
          <ac:spMkLst>
            <pc:docMk/>
            <pc:sldMk cId="1608177887" sldId="3066"/>
            <ac:spMk id="13" creationId="{D857341D-1264-62E6-B383-A1B7FA82AA43}"/>
          </ac:spMkLst>
        </pc:spChg>
        <pc:spChg chg="mod">
          <ac:chgData name="xingyan chen" userId="8821e5586c392445" providerId="LiveId" clId="{2A66537E-B7A7-4838-BEC3-60FAD49FD45E}" dt="2024-11-05T01:55:19.758" v="1580" actId="404"/>
          <ac:spMkLst>
            <pc:docMk/>
            <pc:sldMk cId="1608177887" sldId="3066"/>
            <ac:spMk id="15" creationId="{916BDDA3-D3A8-5A9B-8109-BC79E315793A}"/>
          </ac:spMkLst>
        </pc:spChg>
        <pc:spChg chg="mod">
          <ac:chgData name="xingyan chen" userId="8821e5586c392445" providerId="LiveId" clId="{2A66537E-B7A7-4838-BEC3-60FAD49FD45E}" dt="2024-11-05T01:55:19.758" v="1580" actId="404"/>
          <ac:spMkLst>
            <pc:docMk/>
            <pc:sldMk cId="1608177887" sldId="3066"/>
            <ac:spMk id="16" creationId="{5729D69F-93F3-D54C-E190-7C058F38E3DC}"/>
          </ac:spMkLst>
        </pc:spChg>
        <pc:spChg chg="add mod">
          <ac:chgData name="xingyan chen" userId="8821e5586c392445" providerId="LiveId" clId="{2A66537E-B7A7-4838-BEC3-60FAD49FD45E}" dt="2024-11-05T01:55:50.009" v="1589" actId="465"/>
          <ac:spMkLst>
            <pc:docMk/>
            <pc:sldMk cId="1608177887" sldId="3066"/>
            <ac:spMk id="17" creationId="{4BE4AABD-0C1A-7BAA-2638-806B66FA57C6}"/>
          </ac:spMkLst>
        </pc:spChg>
        <pc:spChg chg="add mod">
          <ac:chgData name="xingyan chen" userId="8821e5586c392445" providerId="LiveId" clId="{2A66537E-B7A7-4838-BEC3-60FAD49FD45E}" dt="2024-11-05T01:55:50.009" v="1589" actId="465"/>
          <ac:spMkLst>
            <pc:docMk/>
            <pc:sldMk cId="1608177887" sldId="3066"/>
            <ac:spMk id="18" creationId="{0997CC5E-86BD-AC11-5849-9978AA2D9174}"/>
          </ac:spMkLst>
        </pc:spChg>
        <pc:spChg chg="add mod">
          <ac:chgData name="xingyan chen" userId="8821e5586c392445" providerId="LiveId" clId="{2A66537E-B7A7-4838-BEC3-60FAD49FD45E}" dt="2024-11-05T01:55:39.035" v="1588" actId="404"/>
          <ac:spMkLst>
            <pc:docMk/>
            <pc:sldMk cId="1608177887" sldId="3066"/>
            <ac:spMk id="19" creationId="{961A5251-377E-067B-A821-FDB2A0B52AFE}"/>
          </ac:spMkLst>
        </pc:spChg>
        <pc:spChg chg="add mod">
          <ac:chgData name="xingyan chen" userId="8821e5586c392445" providerId="LiveId" clId="{2A66537E-B7A7-4838-BEC3-60FAD49FD45E}" dt="2024-11-05T01:55:50.009" v="1589" actId="465"/>
          <ac:spMkLst>
            <pc:docMk/>
            <pc:sldMk cId="1608177887" sldId="3066"/>
            <ac:spMk id="20" creationId="{262DA9D9-4D91-D10E-AEBF-7A8AB7009580}"/>
          </ac:spMkLst>
        </pc:spChg>
        <pc:spChg chg="add mod">
          <ac:chgData name="xingyan chen" userId="8821e5586c392445" providerId="LiveId" clId="{2A66537E-B7A7-4838-BEC3-60FAD49FD45E}" dt="2024-11-05T01:55:50.009" v="1589" actId="465"/>
          <ac:spMkLst>
            <pc:docMk/>
            <pc:sldMk cId="1608177887" sldId="3066"/>
            <ac:spMk id="21" creationId="{95F74F93-FE3E-F9F4-80A9-87D12DCE7FA8}"/>
          </ac:spMkLst>
        </pc:spChg>
        <pc:spChg chg="add mod">
          <ac:chgData name="xingyan chen" userId="8821e5586c392445" providerId="LiveId" clId="{2A66537E-B7A7-4838-BEC3-60FAD49FD45E}" dt="2024-11-05T01:48:55.164" v="1567" actId="555"/>
          <ac:spMkLst>
            <pc:docMk/>
            <pc:sldMk cId="1608177887" sldId="3066"/>
            <ac:spMk id="23" creationId="{C01B1AD6-92F6-F902-CD92-E3783B7DDDA9}"/>
          </ac:spMkLst>
        </pc:spChg>
        <pc:spChg chg="add mod">
          <ac:chgData name="xingyan chen" userId="8821e5586c392445" providerId="LiveId" clId="{2A66537E-B7A7-4838-BEC3-60FAD49FD45E}" dt="2024-11-05T01:55:37.196" v="1587" actId="571"/>
          <ac:spMkLst>
            <pc:docMk/>
            <pc:sldMk cId="1608177887" sldId="3066"/>
            <ac:spMk id="28" creationId="{82B1D7F3-05A8-F3BD-0796-75D5F70353B3}"/>
          </ac:spMkLst>
        </pc:spChg>
        <pc:spChg chg="add mod">
          <ac:chgData name="xingyan chen" userId="8821e5586c392445" providerId="LiveId" clId="{2A66537E-B7A7-4838-BEC3-60FAD49FD45E}" dt="2024-11-05T01:55:37.196" v="1587" actId="571"/>
          <ac:spMkLst>
            <pc:docMk/>
            <pc:sldMk cId="1608177887" sldId="3066"/>
            <ac:spMk id="29" creationId="{C311B96B-C0CB-6BDE-4B86-830803172552}"/>
          </ac:spMkLst>
        </pc:spChg>
        <pc:spChg chg="add mod">
          <ac:chgData name="xingyan chen" userId="8821e5586c392445" providerId="LiveId" clId="{2A66537E-B7A7-4838-BEC3-60FAD49FD45E}" dt="2024-11-05T01:55:37.196" v="1587" actId="571"/>
          <ac:spMkLst>
            <pc:docMk/>
            <pc:sldMk cId="1608177887" sldId="3066"/>
            <ac:spMk id="30" creationId="{0B1C7913-909A-C550-D768-5D6C0556351C}"/>
          </ac:spMkLst>
        </pc:spChg>
        <pc:grpChg chg="add mod">
          <ac:chgData name="xingyan chen" userId="8821e5586c392445" providerId="LiveId" clId="{2A66537E-B7A7-4838-BEC3-60FAD49FD45E}" dt="2024-11-05T01:55:50.009" v="1589" actId="465"/>
          <ac:grpSpMkLst>
            <pc:docMk/>
            <pc:sldMk cId="1608177887" sldId="3066"/>
            <ac:grpSpMk id="3" creationId="{150DD3DC-2C91-EF97-3870-8E6E2F364D14}"/>
          </ac:grpSpMkLst>
        </pc:grpChg>
        <pc:grpChg chg="add mod">
          <ac:chgData name="xingyan chen" userId="8821e5586c392445" providerId="LiveId" clId="{2A66537E-B7A7-4838-BEC3-60FAD49FD45E}" dt="2024-11-05T01:55:50.009" v="1589" actId="465"/>
          <ac:grpSpMkLst>
            <pc:docMk/>
            <pc:sldMk cId="1608177887" sldId="3066"/>
            <ac:grpSpMk id="8" creationId="{85C650E0-E78C-EFAD-4C91-C6E3B9B25B33}"/>
          </ac:grpSpMkLst>
        </pc:grpChg>
        <pc:grpChg chg="add mod">
          <ac:chgData name="xingyan chen" userId="8821e5586c392445" providerId="LiveId" clId="{2A66537E-B7A7-4838-BEC3-60FAD49FD45E}" dt="2024-11-05T01:55:50.009" v="1589" actId="465"/>
          <ac:grpSpMkLst>
            <pc:docMk/>
            <pc:sldMk cId="1608177887" sldId="3066"/>
            <ac:grpSpMk id="11" creationId="{51E99478-6C5B-27D8-A8C3-DEAB2970E54D}"/>
          </ac:grpSpMkLst>
        </pc:grpChg>
        <pc:grpChg chg="add mod">
          <ac:chgData name="xingyan chen" userId="8821e5586c392445" providerId="LiveId" clId="{2A66537E-B7A7-4838-BEC3-60FAD49FD45E}" dt="2024-11-05T01:55:50.009" v="1589" actId="465"/>
          <ac:grpSpMkLst>
            <pc:docMk/>
            <pc:sldMk cId="1608177887" sldId="3066"/>
            <ac:grpSpMk id="14" creationId="{5367BEB4-4B67-BE6D-1194-322B93A32F3F}"/>
          </ac:grpSpMkLst>
        </pc:grpChg>
        <pc:picChg chg="add mod ord">
          <ac:chgData name="xingyan chen" userId="8821e5586c392445" providerId="LiveId" clId="{2A66537E-B7A7-4838-BEC3-60FAD49FD45E}" dt="2024-11-05T01:50:06.955" v="1574" actId="1076"/>
          <ac:picMkLst>
            <pc:docMk/>
            <pc:sldMk cId="1608177887" sldId="3066"/>
            <ac:picMk id="25" creationId="{F8B7FC00-F817-23CB-AFFF-5601BAAE6333}"/>
          </ac:picMkLst>
        </pc:picChg>
        <pc:cxnChg chg="add mod">
          <ac:chgData name="xingyan chen" userId="8821e5586c392445" providerId="LiveId" clId="{2A66537E-B7A7-4838-BEC3-60FAD49FD45E}" dt="2024-11-05T01:55:39.035" v="1588" actId="404"/>
          <ac:cxnSpMkLst>
            <pc:docMk/>
            <pc:sldMk cId="1608177887" sldId="3066"/>
            <ac:cxnSpMk id="27" creationId="{8C69114B-F064-333E-E9BC-F26C1BBB05FC}"/>
          </ac:cxnSpMkLst>
        </pc:cxnChg>
      </pc:sldChg>
      <pc:sldChg chg="addSp delSp modSp mod">
        <pc:chgData name="xingyan chen" userId="8821e5586c392445" providerId="LiveId" clId="{2A66537E-B7A7-4838-BEC3-60FAD49FD45E}" dt="2024-11-05T02:05:33.800" v="1825" actId="14100"/>
        <pc:sldMkLst>
          <pc:docMk/>
          <pc:sldMk cId="1584472865" sldId="3067"/>
        </pc:sldMkLst>
        <pc:spChg chg="del">
          <ac:chgData name="xingyan chen" userId="8821e5586c392445" providerId="LiveId" clId="{2A66537E-B7A7-4838-BEC3-60FAD49FD45E}" dt="2024-11-05T01:57:09.499" v="1612" actId="478"/>
          <ac:spMkLst>
            <pc:docMk/>
            <pc:sldMk cId="1584472865" sldId="3067"/>
            <ac:spMk id="2" creationId="{B370315E-899E-6C82-7CEE-1D7B32BF8868}"/>
          </ac:spMkLst>
        </pc:spChg>
        <pc:spChg chg="add mod">
          <ac:chgData name="xingyan chen" userId="8821e5586c392445" providerId="LiveId" clId="{2A66537E-B7A7-4838-BEC3-60FAD49FD45E}" dt="2024-11-05T01:56:47.593" v="1595"/>
          <ac:spMkLst>
            <pc:docMk/>
            <pc:sldMk cId="1584472865" sldId="3067"/>
            <ac:spMk id="3" creationId="{C111657C-A266-01EA-211D-895C2525EA58}"/>
          </ac:spMkLst>
        </pc:spChg>
        <pc:spChg chg="add mod">
          <ac:chgData name="xingyan chen" userId="8821e5586c392445" providerId="LiveId" clId="{2A66537E-B7A7-4838-BEC3-60FAD49FD45E}" dt="2024-11-05T01:56:47.593" v="1595"/>
          <ac:spMkLst>
            <pc:docMk/>
            <pc:sldMk cId="1584472865" sldId="3067"/>
            <ac:spMk id="4" creationId="{B7CAF723-19C7-29F7-754F-CC9E2B4CA099}"/>
          </ac:spMkLst>
        </pc:spChg>
        <pc:spChg chg="add mod">
          <ac:chgData name="xingyan chen" userId="8821e5586c392445" providerId="LiveId" clId="{2A66537E-B7A7-4838-BEC3-60FAD49FD45E}" dt="2024-11-05T01:56:47.593" v="1595"/>
          <ac:spMkLst>
            <pc:docMk/>
            <pc:sldMk cId="1584472865" sldId="3067"/>
            <ac:spMk id="5" creationId="{44CE390B-24C1-A6C7-21B7-983229A77C5B}"/>
          </ac:spMkLst>
        </pc:spChg>
        <pc:spChg chg="add mod">
          <ac:chgData name="xingyan chen" userId="8821e5586c392445" providerId="LiveId" clId="{2A66537E-B7A7-4838-BEC3-60FAD49FD45E}" dt="2024-11-05T01:56:47.593" v="1595"/>
          <ac:spMkLst>
            <pc:docMk/>
            <pc:sldMk cId="1584472865" sldId="3067"/>
            <ac:spMk id="6" creationId="{C4B90A41-CE20-996D-B333-18DF64C3660A}"/>
          </ac:spMkLst>
        </pc:spChg>
        <pc:spChg chg="mod">
          <ac:chgData name="xingyan chen" userId="8821e5586c392445" providerId="LiveId" clId="{2A66537E-B7A7-4838-BEC3-60FAD49FD45E}" dt="2024-11-05T01:57:07.552" v="1611" actId="20577"/>
          <ac:spMkLst>
            <pc:docMk/>
            <pc:sldMk cId="1584472865" sldId="3067"/>
            <ac:spMk id="7" creationId="{C3D9C404-C3B0-4EE7-631C-B9401AAA1E7C}"/>
          </ac:spMkLst>
        </pc:spChg>
        <pc:spChg chg="add mod">
          <ac:chgData name="xingyan chen" userId="8821e5586c392445" providerId="LiveId" clId="{2A66537E-B7A7-4838-BEC3-60FAD49FD45E}" dt="2024-11-05T02:05:29.224" v="1824" actId="14100"/>
          <ac:spMkLst>
            <pc:docMk/>
            <pc:sldMk cId="1584472865" sldId="3067"/>
            <ac:spMk id="8" creationId="{61E3EBB5-880B-662C-C812-CDFE03CF8BEB}"/>
          </ac:spMkLst>
        </pc:spChg>
        <pc:spChg chg="add mod">
          <ac:chgData name="xingyan chen" userId="8821e5586c392445" providerId="LiveId" clId="{2A66537E-B7A7-4838-BEC3-60FAD49FD45E}" dt="2024-11-05T02:05:26.232" v="1823" actId="14100"/>
          <ac:spMkLst>
            <pc:docMk/>
            <pc:sldMk cId="1584472865" sldId="3067"/>
            <ac:spMk id="9" creationId="{BCF96ED6-8887-7746-9345-21CB9BF10695}"/>
          </ac:spMkLst>
        </pc:spChg>
        <pc:spChg chg="add del mod">
          <ac:chgData name="xingyan chen" userId="8821e5586c392445" providerId="LiveId" clId="{2A66537E-B7A7-4838-BEC3-60FAD49FD45E}" dt="2024-11-05T01:57:48.689" v="1675" actId="478"/>
          <ac:spMkLst>
            <pc:docMk/>
            <pc:sldMk cId="1584472865" sldId="3067"/>
            <ac:spMk id="10" creationId="{37097D2E-AF8B-05E5-4650-74F77957B1E4}"/>
          </ac:spMkLst>
        </pc:spChg>
        <pc:spChg chg="add del mod">
          <ac:chgData name="xingyan chen" userId="8821e5586c392445" providerId="LiveId" clId="{2A66537E-B7A7-4838-BEC3-60FAD49FD45E}" dt="2024-11-05T01:57:48.689" v="1675" actId="478"/>
          <ac:spMkLst>
            <pc:docMk/>
            <pc:sldMk cId="1584472865" sldId="3067"/>
            <ac:spMk id="11" creationId="{AF322CB8-7369-A62E-67CF-4AA883AC72F6}"/>
          </ac:spMkLst>
        </pc:spChg>
        <pc:spChg chg="add mod">
          <ac:chgData name="xingyan chen" userId="8821e5586c392445" providerId="LiveId" clId="{2A66537E-B7A7-4838-BEC3-60FAD49FD45E}" dt="2024-11-05T02:01:35.065" v="1758" actId="1076"/>
          <ac:spMkLst>
            <pc:docMk/>
            <pc:sldMk cId="1584472865" sldId="3067"/>
            <ac:spMk id="12" creationId="{8B8FB000-2C64-68D4-8929-FCD7E0FAA8D8}"/>
          </ac:spMkLst>
        </pc:spChg>
        <pc:spChg chg="add mod">
          <ac:chgData name="xingyan chen" userId="8821e5586c392445" providerId="LiveId" clId="{2A66537E-B7A7-4838-BEC3-60FAD49FD45E}" dt="2024-11-05T02:05:05.561" v="1813" actId="6549"/>
          <ac:spMkLst>
            <pc:docMk/>
            <pc:sldMk cId="1584472865" sldId="3067"/>
            <ac:spMk id="13" creationId="{8F544FE6-A624-6E23-DAA9-BCCC9E4289D2}"/>
          </ac:spMkLst>
        </pc:spChg>
        <pc:spChg chg="add mod">
          <ac:chgData name="xingyan chen" userId="8821e5586c392445" providerId="LiveId" clId="{2A66537E-B7A7-4838-BEC3-60FAD49FD45E}" dt="2024-11-05T02:03:18.947" v="1767" actId="14100"/>
          <ac:spMkLst>
            <pc:docMk/>
            <pc:sldMk cId="1584472865" sldId="3067"/>
            <ac:spMk id="14" creationId="{98783B67-6FA8-B7E0-ABD4-0F505A57B3CF}"/>
          </ac:spMkLst>
        </pc:spChg>
        <pc:spChg chg="add mod">
          <ac:chgData name="xingyan chen" userId="8821e5586c392445" providerId="LiveId" clId="{2A66537E-B7A7-4838-BEC3-60FAD49FD45E}" dt="2024-11-05T02:04:57.729" v="1793" actId="1076"/>
          <ac:spMkLst>
            <pc:docMk/>
            <pc:sldMk cId="1584472865" sldId="3067"/>
            <ac:spMk id="21" creationId="{74BBAF59-3DBA-8D08-8058-916173465279}"/>
          </ac:spMkLst>
        </pc:spChg>
        <pc:picChg chg="add mod">
          <ac:chgData name="xingyan chen" userId="8821e5586c392445" providerId="LiveId" clId="{2A66537E-B7A7-4838-BEC3-60FAD49FD45E}" dt="2024-11-05T02:04:21.805" v="1788" actId="552"/>
          <ac:picMkLst>
            <pc:docMk/>
            <pc:sldMk cId="1584472865" sldId="3067"/>
            <ac:picMk id="16" creationId="{087642B1-FE88-A48A-429A-9FEF736307AE}"/>
          </ac:picMkLst>
        </pc:picChg>
        <pc:picChg chg="add mod ord">
          <ac:chgData name="xingyan chen" userId="8821e5586c392445" providerId="LiveId" clId="{2A66537E-B7A7-4838-BEC3-60FAD49FD45E}" dt="2024-11-05T02:04:21.805" v="1788" actId="552"/>
          <ac:picMkLst>
            <pc:docMk/>
            <pc:sldMk cId="1584472865" sldId="3067"/>
            <ac:picMk id="18" creationId="{43423D18-30D1-DB09-D9BA-1237C2CD94FE}"/>
          </ac:picMkLst>
        </pc:picChg>
        <pc:cxnChg chg="add mod">
          <ac:chgData name="xingyan chen" userId="8821e5586c392445" providerId="LiveId" clId="{2A66537E-B7A7-4838-BEC3-60FAD49FD45E}" dt="2024-11-05T02:05:33.800" v="1825" actId="14100"/>
          <ac:cxnSpMkLst>
            <pc:docMk/>
            <pc:sldMk cId="1584472865" sldId="3067"/>
            <ac:cxnSpMk id="20" creationId="{1876F7AB-A960-259E-7628-69E4897D6DB5}"/>
          </ac:cxnSpMkLst>
        </pc:cxnChg>
      </pc:sldChg>
      <pc:sldChg chg="addSp delSp modSp mod modNotesTx">
        <pc:chgData name="xingyan chen" userId="8821e5586c392445" providerId="LiveId" clId="{2A66537E-B7A7-4838-BEC3-60FAD49FD45E}" dt="2024-11-05T02:51:00.556" v="2690" actId="20577"/>
        <pc:sldMkLst>
          <pc:docMk/>
          <pc:sldMk cId="2403238151" sldId="3068"/>
        </pc:sldMkLst>
        <pc:spChg chg="del">
          <ac:chgData name="xingyan chen" userId="8821e5586c392445" providerId="LiveId" clId="{2A66537E-B7A7-4838-BEC3-60FAD49FD45E}" dt="2024-11-05T02:33:54.639" v="1940" actId="478"/>
          <ac:spMkLst>
            <pc:docMk/>
            <pc:sldMk cId="2403238151" sldId="3068"/>
            <ac:spMk id="2" creationId="{B370315E-899E-6C82-7CEE-1D7B32BF8868}"/>
          </ac:spMkLst>
        </pc:spChg>
        <pc:spChg chg="add mod">
          <ac:chgData name="xingyan chen" userId="8821e5586c392445" providerId="LiveId" clId="{2A66537E-B7A7-4838-BEC3-60FAD49FD45E}" dt="2024-11-05T02:34:14.182" v="1955" actId="20577"/>
          <ac:spMkLst>
            <pc:docMk/>
            <pc:sldMk cId="2403238151" sldId="3068"/>
            <ac:spMk id="3" creationId="{E66606A5-A39F-1CD2-A681-96627A284F74}"/>
          </ac:spMkLst>
        </pc:spChg>
        <pc:spChg chg="add del mod">
          <ac:chgData name="xingyan chen" userId="8821e5586c392445" providerId="LiveId" clId="{2A66537E-B7A7-4838-BEC3-60FAD49FD45E}" dt="2024-11-05T02:34:24.097" v="1956" actId="478"/>
          <ac:spMkLst>
            <pc:docMk/>
            <pc:sldMk cId="2403238151" sldId="3068"/>
            <ac:spMk id="4" creationId="{397C1FDE-EDC2-439C-BC71-1215580F17A9}"/>
          </ac:spMkLst>
        </pc:spChg>
        <pc:spChg chg="mod">
          <ac:chgData name="xingyan chen" userId="8821e5586c392445" providerId="LiveId" clId="{2A66537E-B7A7-4838-BEC3-60FAD49FD45E}" dt="2024-11-05T02:34:24.276" v="1957"/>
          <ac:spMkLst>
            <pc:docMk/>
            <pc:sldMk cId="2403238151" sldId="3068"/>
            <ac:spMk id="6" creationId="{1DCBE4C5-29D7-5587-5281-39B064C4403B}"/>
          </ac:spMkLst>
        </pc:spChg>
        <pc:spChg chg="mod">
          <ac:chgData name="xingyan chen" userId="8821e5586c392445" providerId="LiveId" clId="{2A66537E-B7A7-4838-BEC3-60FAD49FD45E}" dt="2024-11-05T02:33:46.949" v="1939" actId="20577"/>
          <ac:spMkLst>
            <pc:docMk/>
            <pc:sldMk cId="2403238151" sldId="3068"/>
            <ac:spMk id="7" creationId="{C3D9C404-C3B0-4EE7-631C-B9401AAA1E7C}"/>
          </ac:spMkLst>
        </pc:spChg>
        <pc:spChg chg="mod">
          <ac:chgData name="xingyan chen" userId="8821e5586c392445" providerId="LiveId" clId="{2A66537E-B7A7-4838-BEC3-60FAD49FD45E}" dt="2024-11-05T02:34:24.276" v="1957"/>
          <ac:spMkLst>
            <pc:docMk/>
            <pc:sldMk cId="2403238151" sldId="3068"/>
            <ac:spMk id="8" creationId="{82258B32-442A-8D76-B810-BF9162B5FAF5}"/>
          </ac:spMkLst>
        </pc:spChg>
        <pc:spChg chg="mod">
          <ac:chgData name="xingyan chen" userId="8821e5586c392445" providerId="LiveId" clId="{2A66537E-B7A7-4838-BEC3-60FAD49FD45E}" dt="2024-11-05T02:34:24.276" v="1957"/>
          <ac:spMkLst>
            <pc:docMk/>
            <pc:sldMk cId="2403238151" sldId="3068"/>
            <ac:spMk id="10" creationId="{CB9A5B01-77F7-A46F-0B89-D8E15C73FFA4}"/>
          </ac:spMkLst>
        </pc:spChg>
        <pc:spChg chg="mod">
          <ac:chgData name="xingyan chen" userId="8821e5586c392445" providerId="LiveId" clId="{2A66537E-B7A7-4838-BEC3-60FAD49FD45E}" dt="2024-11-05T02:34:24.276" v="1957"/>
          <ac:spMkLst>
            <pc:docMk/>
            <pc:sldMk cId="2403238151" sldId="3068"/>
            <ac:spMk id="11" creationId="{90A0FB0D-44F0-2F0C-3931-0B34F9F996A6}"/>
          </ac:spMkLst>
        </pc:spChg>
        <pc:spChg chg="add mod">
          <ac:chgData name="xingyan chen" userId="8821e5586c392445" providerId="LiveId" clId="{2A66537E-B7A7-4838-BEC3-60FAD49FD45E}" dt="2024-11-05T02:50:34.799" v="2659"/>
          <ac:spMkLst>
            <pc:docMk/>
            <pc:sldMk cId="2403238151" sldId="3068"/>
            <ac:spMk id="12" creationId="{AA93F971-16F3-E74D-0A82-B1B3D469C47C}"/>
          </ac:spMkLst>
        </pc:spChg>
        <pc:spChg chg="add mod">
          <ac:chgData name="xingyan chen" userId="8821e5586c392445" providerId="LiveId" clId="{2A66537E-B7A7-4838-BEC3-60FAD49FD45E}" dt="2024-11-05T02:34:39.263" v="1960"/>
          <ac:spMkLst>
            <pc:docMk/>
            <pc:sldMk cId="2403238151" sldId="3068"/>
            <ac:spMk id="13" creationId="{6C656442-41E2-8181-80E9-3FB731C2C3AB}"/>
          </ac:spMkLst>
        </pc:spChg>
        <pc:spChg chg="add mod">
          <ac:chgData name="xingyan chen" userId="8821e5586c392445" providerId="LiveId" clId="{2A66537E-B7A7-4838-BEC3-60FAD49FD45E}" dt="2024-11-05T02:50:28.435" v="2654" actId="20577"/>
          <ac:spMkLst>
            <pc:docMk/>
            <pc:sldMk cId="2403238151" sldId="3068"/>
            <ac:spMk id="14" creationId="{1F353738-44B6-D432-0715-2808DC9FC7EA}"/>
          </ac:spMkLst>
        </pc:spChg>
        <pc:spChg chg="add mod">
          <ac:chgData name="xingyan chen" userId="8821e5586c392445" providerId="LiveId" clId="{2A66537E-B7A7-4838-BEC3-60FAD49FD45E}" dt="2024-11-05T02:37:28.889" v="2123"/>
          <ac:spMkLst>
            <pc:docMk/>
            <pc:sldMk cId="2403238151" sldId="3068"/>
            <ac:spMk id="15" creationId="{454A82FB-BB0B-5439-2FA8-03BE53E9DC83}"/>
          </ac:spMkLst>
        </pc:spChg>
        <pc:spChg chg="add del mod">
          <ac:chgData name="xingyan chen" userId="8821e5586c392445" providerId="LiveId" clId="{2A66537E-B7A7-4838-BEC3-60FAD49FD45E}" dt="2024-11-05T02:38:01.585" v="2162" actId="478"/>
          <ac:spMkLst>
            <pc:docMk/>
            <pc:sldMk cId="2403238151" sldId="3068"/>
            <ac:spMk id="16" creationId="{8FF96E98-5BF3-167A-A4C9-88256B0D6F95}"/>
          </ac:spMkLst>
        </pc:spChg>
        <pc:spChg chg="add mod">
          <ac:chgData name="xingyan chen" userId="8821e5586c392445" providerId="LiveId" clId="{2A66537E-B7A7-4838-BEC3-60FAD49FD45E}" dt="2024-11-05T02:48:34.145" v="2564" actId="20577"/>
          <ac:spMkLst>
            <pc:docMk/>
            <pc:sldMk cId="2403238151" sldId="3068"/>
            <ac:spMk id="17" creationId="{65EE79DC-E5F7-84BA-5DFE-C17C289EB9D6}"/>
          </ac:spMkLst>
        </pc:spChg>
        <pc:spChg chg="add mod">
          <ac:chgData name="xingyan chen" userId="8821e5586c392445" providerId="LiveId" clId="{2A66537E-B7A7-4838-BEC3-60FAD49FD45E}" dt="2024-11-05T02:51:00.556" v="2690" actId="20577"/>
          <ac:spMkLst>
            <pc:docMk/>
            <pc:sldMk cId="2403238151" sldId="3068"/>
            <ac:spMk id="18" creationId="{14579FFC-CAFC-3256-54EE-67488252344B}"/>
          </ac:spMkLst>
        </pc:spChg>
        <pc:spChg chg="add del mod">
          <ac:chgData name="xingyan chen" userId="8821e5586c392445" providerId="LiveId" clId="{2A66537E-B7A7-4838-BEC3-60FAD49FD45E}" dt="2024-11-05T02:40:11.579" v="2369" actId="478"/>
          <ac:spMkLst>
            <pc:docMk/>
            <pc:sldMk cId="2403238151" sldId="3068"/>
            <ac:spMk id="20" creationId="{7E017C5B-C3F9-FCEC-6878-0ADA2F363196}"/>
          </ac:spMkLst>
        </pc:spChg>
        <pc:spChg chg="add mod">
          <ac:chgData name="xingyan chen" userId="8821e5586c392445" providerId="LiveId" clId="{2A66537E-B7A7-4838-BEC3-60FAD49FD45E}" dt="2024-11-05T02:50:13.050" v="2641" actId="20577"/>
          <ac:spMkLst>
            <pc:docMk/>
            <pc:sldMk cId="2403238151" sldId="3068"/>
            <ac:spMk id="21" creationId="{5EA31A7E-82E8-C753-04B4-1FD6807C0647}"/>
          </ac:spMkLst>
        </pc:spChg>
        <pc:grpChg chg="add mod">
          <ac:chgData name="xingyan chen" userId="8821e5586c392445" providerId="LiveId" clId="{2A66537E-B7A7-4838-BEC3-60FAD49FD45E}" dt="2024-11-05T02:46:41.259" v="2497" actId="1035"/>
          <ac:grpSpMkLst>
            <pc:docMk/>
            <pc:sldMk cId="2403238151" sldId="3068"/>
            <ac:grpSpMk id="5" creationId="{4E05A4B6-CA50-2091-3D49-DEBF4AED11F2}"/>
          </ac:grpSpMkLst>
        </pc:grpChg>
        <pc:grpChg chg="add mod">
          <ac:chgData name="xingyan chen" userId="8821e5586c392445" providerId="LiveId" clId="{2A66537E-B7A7-4838-BEC3-60FAD49FD45E}" dt="2024-11-05T02:46:41.259" v="2497" actId="1035"/>
          <ac:grpSpMkLst>
            <pc:docMk/>
            <pc:sldMk cId="2403238151" sldId="3068"/>
            <ac:grpSpMk id="9" creationId="{385DF114-FBFE-88AF-7794-0FFDCA8C70B9}"/>
          </ac:grpSpMkLst>
        </pc:grpChg>
        <pc:grpChg chg="add mod">
          <ac:chgData name="xingyan chen" userId="8821e5586c392445" providerId="LiveId" clId="{2A66537E-B7A7-4838-BEC3-60FAD49FD45E}" dt="2024-11-05T02:48:08.313" v="2520" actId="1076"/>
          <ac:grpSpMkLst>
            <pc:docMk/>
            <pc:sldMk cId="2403238151" sldId="3068"/>
            <ac:grpSpMk id="28" creationId="{E8C982E1-5BA7-76AD-49A3-1E5504F7667A}"/>
          </ac:grpSpMkLst>
        </pc:grpChg>
        <pc:picChg chg="add mod ord">
          <ac:chgData name="xingyan chen" userId="8821e5586c392445" providerId="LiveId" clId="{2A66537E-B7A7-4838-BEC3-60FAD49FD45E}" dt="2024-11-05T02:47:59.517" v="2518" actId="164"/>
          <ac:picMkLst>
            <pc:docMk/>
            <pc:sldMk cId="2403238151" sldId="3068"/>
            <ac:picMk id="23" creationId="{3DEFABAD-74CF-9259-AB37-D69B1ED2BBCB}"/>
          </ac:picMkLst>
        </pc:picChg>
        <pc:picChg chg="add mod ord">
          <ac:chgData name="xingyan chen" userId="8821e5586c392445" providerId="LiveId" clId="{2A66537E-B7A7-4838-BEC3-60FAD49FD45E}" dt="2024-11-05T02:48:10.245" v="2524" actId="1037"/>
          <ac:picMkLst>
            <pc:docMk/>
            <pc:sldMk cId="2403238151" sldId="3068"/>
            <ac:picMk id="25" creationId="{87B6F584-BA02-24C6-E7A5-C80F8F978DA5}"/>
          </ac:picMkLst>
        </pc:picChg>
        <pc:picChg chg="add mod">
          <ac:chgData name="xingyan chen" userId="8821e5586c392445" providerId="LiveId" clId="{2A66537E-B7A7-4838-BEC3-60FAD49FD45E}" dt="2024-11-05T02:47:42.252" v="2513" actId="571"/>
          <ac:picMkLst>
            <pc:docMk/>
            <pc:sldMk cId="2403238151" sldId="3068"/>
            <ac:picMk id="26" creationId="{1AAE240F-9CF7-B326-387B-73FC314284B4}"/>
          </ac:picMkLst>
        </pc:picChg>
        <pc:picChg chg="add mod">
          <ac:chgData name="xingyan chen" userId="8821e5586c392445" providerId="LiveId" clId="{2A66537E-B7A7-4838-BEC3-60FAD49FD45E}" dt="2024-11-05T02:47:42.252" v="2513" actId="571"/>
          <ac:picMkLst>
            <pc:docMk/>
            <pc:sldMk cId="2403238151" sldId="3068"/>
            <ac:picMk id="27" creationId="{514F1823-0666-75D6-F02A-DE9517740A00}"/>
          </ac:picMkLst>
        </pc:picChg>
      </pc:sldChg>
      <pc:sldChg chg="addSp delSp modSp mod modNotesTx">
        <pc:chgData name="xingyan chen" userId="8821e5586c392445" providerId="LiveId" clId="{2A66537E-B7A7-4838-BEC3-60FAD49FD45E}" dt="2024-11-07T06:44:45.398" v="4328" actId="20577"/>
        <pc:sldMkLst>
          <pc:docMk/>
          <pc:sldMk cId="3156081634" sldId="3069"/>
        </pc:sldMkLst>
        <pc:spChg chg="add del mod">
          <ac:chgData name="xingyan chen" userId="8821e5586c392445" providerId="LiveId" clId="{2A66537E-B7A7-4838-BEC3-60FAD49FD45E}" dt="2024-11-05T03:40:46.653" v="2752" actId="478"/>
          <ac:spMkLst>
            <pc:docMk/>
            <pc:sldMk cId="3156081634" sldId="3069"/>
            <ac:spMk id="4" creationId="{CA4AC016-7005-B5AA-5E6A-BD1B247F5A73}"/>
          </ac:spMkLst>
        </pc:spChg>
        <pc:spChg chg="add mod">
          <ac:chgData name="xingyan chen" userId="8821e5586c392445" providerId="LiveId" clId="{2A66537E-B7A7-4838-BEC3-60FAD49FD45E}" dt="2024-11-05T04:34:55.581" v="2934" actId="1036"/>
          <ac:spMkLst>
            <pc:docMk/>
            <pc:sldMk cId="3156081634" sldId="3069"/>
            <ac:spMk id="5" creationId="{40F50421-523F-D5B0-6591-39488E9E2F2B}"/>
          </ac:spMkLst>
        </pc:spChg>
        <pc:spChg chg="add mod">
          <ac:chgData name="xingyan chen" userId="8821e5586c392445" providerId="LiveId" clId="{2A66537E-B7A7-4838-BEC3-60FAD49FD45E}" dt="2024-11-05T04:34:55.581" v="2934" actId="1036"/>
          <ac:spMkLst>
            <pc:docMk/>
            <pc:sldMk cId="3156081634" sldId="3069"/>
            <ac:spMk id="6" creationId="{72BDD075-F551-A903-176F-2774C26F17E7}"/>
          </ac:spMkLst>
        </pc:spChg>
        <pc:spChg chg="add mod">
          <ac:chgData name="xingyan chen" userId="8821e5586c392445" providerId="LiveId" clId="{2A66537E-B7A7-4838-BEC3-60FAD49FD45E}" dt="2024-11-07T06:44:45.398" v="4328" actId="20577"/>
          <ac:spMkLst>
            <pc:docMk/>
            <pc:sldMk cId="3156081634" sldId="3069"/>
            <ac:spMk id="14" creationId="{7AB25CCA-CC63-76A0-E611-B261E5609272}"/>
          </ac:spMkLst>
        </pc:spChg>
        <pc:spChg chg="add mod">
          <ac:chgData name="xingyan chen" userId="8821e5586c392445" providerId="LiveId" clId="{2A66537E-B7A7-4838-BEC3-60FAD49FD45E}" dt="2024-11-05T04:42:03.176" v="3008" actId="1035"/>
          <ac:spMkLst>
            <pc:docMk/>
            <pc:sldMk cId="3156081634" sldId="3069"/>
            <ac:spMk id="17" creationId="{5D8B1BC6-05AD-E9B3-3C31-3CEECF5E687F}"/>
          </ac:spMkLst>
        </pc:spChg>
        <pc:spChg chg="add mod">
          <ac:chgData name="xingyan chen" userId="8821e5586c392445" providerId="LiveId" clId="{2A66537E-B7A7-4838-BEC3-60FAD49FD45E}" dt="2024-11-05T04:42:21.830" v="3043" actId="1036"/>
          <ac:spMkLst>
            <pc:docMk/>
            <pc:sldMk cId="3156081634" sldId="3069"/>
            <ac:spMk id="18" creationId="{E9D916D0-4C1D-0318-5DBB-EF1E19952102}"/>
          </ac:spMkLst>
        </pc:spChg>
        <pc:spChg chg="add mod">
          <ac:chgData name="xingyan chen" userId="8821e5586c392445" providerId="LiveId" clId="{2A66537E-B7A7-4838-BEC3-60FAD49FD45E}" dt="2024-11-05T04:42:27.145" v="3077" actId="1036"/>
          <ac:spMkLst>
            <pc:docMk/>
            <pc:sldMk cId="3156081634" sldId="3069"/>
            <ac:spMk id="19" creationId="{8479757B-C5F6-D94B-6DF4-0975D28A871C}"/>
          </ac:spMkLst>
        </pc:spChg>
        <pc:spChg chg="add mod">
          <ac:chgData name="xingyan chen" userId="8821e5586c392445" providerId="LiveId" clId="{2A66537E-B7A7-4838-BEC3-60FAD49FD45E}" dt="2024-11-05T04:55:14.724" v="3117" actId="6549"/>
          <ac:spMkLst>
            <pc:docMk/>
            <pc:sldMk cId="3156081634" sldId="3069"/>
            <ac:spMk id="34" creationId="{E0F93FC0-FC67-98C5-0D1B-D32A13218953}"/>
          </ac:spMkLst>
        </pc:spChg>
        <pc:picChg chg="add mod">
          <ac:chgData name="xingyan chen" userId="8821e5586c392445" providerId="LiveId" clId="{2A66537E-B7A7-4838-BEC3-60FAD49FD45E}" dt="2024-11-05T04:34:55.581" v="2934" actId="1036"/>
          <ac:picMkLst>
            <pc:docMk/>
            <pc:sldMk cId="3156081634" sldId="3069"/>
            <ac:picMk id="9" creationId="{08A1F4E4-D474-EB53-F42B-40689CF354B0}"/>
          </ac:picMkLst>
        </pc:picChg>
        <pc:picChg chg="add mod">
          <ac:chgData name="xingyan chen" userId="8821e5586c392445" providerId="LiveId" clId="{2A66537E-B7A7-4838-BEC3-60FAD49FD45E}" dt="2024-11-05T04:34:55.581" v="2934" actId="1036"/>
          <ac:picMkLst>
            <pc:docMk/>
            <pc:sldMk cId="3156081634" sldId="3069"/>
            <ac:picMk id="11" creationId="{65BC6B35-CD5A-1646-5A38-95E77C60EEFE}"/>
          </ac:picMkLst>
        </pc:picChg>
        <pc:picChg chg="add mod">
          <ac:chgData name="xingyan chen" userId="8821e5586c392445" providerId="LiveId" clId="{2A66537E-B7A7-4838-BEC3-60FAD49FD45E}" dt="2024-11-05T04:34:55.581" v="2934" actId="1036"/>
          <ac:picMkLst>
            <pc:docMk/>
            <pc:sldMk cId="3156081634" sldId="3069"/>
            <ac:picMk id="13" creationId="{974B6945-EDA2-E299-E33E-9FB4DD3D80E8}"/>
          </ac:picMkLst>
        </pc:picChg>
        <pc:picChg chg="add mod">
          <ac:chgData name="xingyan chen" userId="8821e5586c392445" providerId="LiveId" clId="{2A66537E-B7A7-4838-BEC3-60FAD49FD45E}" dt="2024-11-05T04:42:09.026" v="3018" actId="1035"/>
          <ac:picMkLst>
            <pc:docMk/>
            <pc:sldMk cId="3156081634" sldId="3069"/>
            <ac:picMk id="16" creationId="{46CD3B4B-AAE9-083E-B220-3FA97E8632F1}"/>
          </ac:picMkLst>
        </pc:picChg>
        <pc:picChg chg="add mod">
          <ac:chgData name="xingyan chen" userId="8821e5586c392445" providerId="LiveId" clId="{2A66537E-B7A7-4838-BEC3-60FAD49FD45E}" dt="2024-11-05T04:42:09.026" v="3018" actId="1035"/>
          <ac:picMkLst>
            <pc:docMk/>
            <pc:sldMk cId="3156081634" sldId="3069"/>
            <ac:picMk id="29" creationId="{D3605DE8-2B74-6356-52AC-C86D0E6F469F}"/>
          </ac:picMkLst>
        </pc:picChg>
        <pc:picChg chg="add mod">
          <ac:chgData name="xingyan chen" userId="8821e5586c392445" providerId="LiveId" clId="{2A66537E-B7A7-4838-BEC3-60FAD49FD45E}" dt="2024-11-05T04:42:15.960" v="3021" actId="14100"/>
          <ac:picMkLst>
            <pc:docMk/>
            <pc:sldMk cId="3156081634" sldId="3069"/>
            <ac:picMk id="31" creationId="{A6793C52-AFE0-4C42-BC61-46C5D53F01EE}"/>
          </ac:picMkLst>
        </pc:picChg>
        <pc:picChg chg="add mod">
          <ac:chgData name="xingyan chen" userId="8821e5586c392445" providerId="LiveId" clId="{2A66537E-B7A7-4838-BEC3-60FAD49FD45E}" dt="2024-11-05T04:51:29.469" v="3111" actId="1076"/>
          <ac:picMkLst>
            <pc:docMk/>
            <pc:sldMk cId="3156081634" sldId="3069"/>
            <ac:picMk id="36" creationId="{BD2CC1E4-619E-66DF-3F37-6CA9B3D7CDE0}"/>
          </ac:picMkLst>
        </pc:picChg>
        <pc:cxnChg chg="add mod">
          <ac:chgData name="xingyan chen" userId="8821e5586c392445" providerId="LiveId" clId="{2A66537E-B7A7-4838-BEC3-60FAD49FD45E}" dt="2024-11-05T04:36:14.937" v="2973" actId="14100"/>
          <ac:cxnSpMkLst>
            <pc:docMk/>
            <pc:sldMk cId="3156081634" sldId="3069"/>
            <ac:cxnSpMk id="21" creationId="{638CFAB8-286F-C61C-6A69-8A789C3B37C4}"/>
          </ac:cxnSpMkLst>
        </pc:cxnChg>
        <pc:cxnChg chg="add mod">
          <ac:chgData name="xingyan chen" userId="8821e5586c392445" providerId="LiveId" clId="{2A66537E-B7A7-4838-BEC3-60FAD49FD45E}" dt="2024-11-05T04:41:57.415" v="2996" actId="1035"/>
          <ac:cxnSpMkLst>
            <pc:docMk/>
            <pc:sldMk cId="3156081634" sldId="3069"/>
            <ac:cxnSpMk id="24" creationId="{AB117EF3-1852-8BA7-7333-0924A465B6F8}"/>
          </ac:cxnSpMkLst>
        </pc:cxnChg>
        <pc:cxnChg chg="add mod">
          <ac:chgData name="xingyan chen" userId="8821e5586c392445" providerId="LiveId" clId="{2A66537E-B7A7-4838-BEC3-60FAD49FD45E}" dt="2024-11-05T04:42:35.688" v="3078" actId="14100"/>
          <ac:cxnSpMkLst>
            <pc:docMk/>
            <pc:sldMk cId="3156081634" sldId="3069"/>
            <ac:cxnSpMk id="27" creationId="{48820CA1-7C98-D67D-960F-9C6E7FF544E9}"/>
          </ac:cxnSpMkLst>
        </pc:cxnChg>
        <pc:cxnChg chg="add mod">
          <ac:chgData name="xingyan chen" userId="8821e5586c392445" providerId="LiveId" clId="{2A66537E-B7A7-4838-BEC3-60FAD49FD45E}" dt="2024-11-05T04:42:43.689" v="3080" actId="1076"/>
          <ac:cxnSpMkLst>
            <pc:docMk/>
            <pc:sldMk cId="3156081634" sldId="3069"/>
            <ac:cxnSpMk id="33" creationId="{E5CFF61C-F813-F452-8E4A-0AF7D4CF4D10}"/>
          </ac:cxnSpMkLst>
        </pc:cxnChg>
      </pc:sldChg>
      <pc:sldChg chg="del">
        <pc:chgData name="xingyan chen" userId="8821e5586c392445" providerId="LiveId" clId="{2A66537E-B7A7-4838-BEC3-60FAD49FD45E}" dt="2024-11-05T04:57:01.392" v="3118" actId="47"/>
        <pc:sldMkLst>
          <pc:docMk/>
          <pc:sldMk cId="3789524083" sldId="3070"/>
        </pc:sldMkLst>
      </pc:sldChg>
      <pc:sldChg chg="addSp modSp mod ord">
        <pc:chgData name="xingyan chen" userId="8821e5586c392445" providerId="LiveId" clId="{2A66537E-B7A7-4838-BEC3-60FAD49FD45E}" dt="2024-11-05T05:03:37.016" v="3197" actId="1035"/>
        <pc:sldMkLst>
          <pc:docMk/>
          <pc:sldMk cId="1159118871" sldId="3071"/>
        </pc:sldMkLst>
        <pc:spChg chg="add mod">
          <ac:chgData name="xingyan chen" userId="8821e5586c392445" providerId="LiveId" clId="{2A66537E-B7A7-4838-BEC3-60FAD49FD45E}" dt="2024-11-05T05:03:29.335" v="3190" actId="207"/>
          <ac:spMkLst>
            <pc:docMk/>
            <pc:sldMk cId="1159118871" sldId="3071"/>
            <ac:spMk id="2" creationId="{48F26386-B166-AC88-5E66-791162BA8FFC}"/>
          </ac:spMkLst>
        </pc:spChg>
        <pc:spChg chg="add mod">
          <ac:chgData name="xingyan chen" userId="8821e5586c392445" providerId="LiveId" clId="{2A66537E-B7A7-4838-BEC3-60FAD49FD45E}" dt="2024-11-05T05:00:20.296" v="3144"/>
          <ac:spMkLst>
            <pc:docMk/>
            <pc:sldMk cId="1159118871" sldId="3071"/>
            <ac:spMk id="4" creationId="{06D53628-C96F-C6C0-D1AE-564BACD9C43F}"/>
          </ac:spMkLst>
        </pc:spChg>
        <pc:spChg chg="mod">
          <ac:chgData name="xingyan chen" userId="8821e5586c392445" providerId="LiveId" clId="{2A66537E-B7A7-4838-BEC3-60FAD49FD45E}" dt="2024-11-05T04:58:21.406" v="3140" actId="20577"/>
          <ac:spMkLst>
            <pc:docMk/>
            <pc:sldMk cId="1159118871" sldId="3071"/>
            <ac:spMk id="9" creationId="{AEC079DB-B091-5A8B-21C9-DAD0C1E7367D}"/>
          </ac:spMkLst>
        </pc:spChg>
        <pc:picChg chg="add mod">
          <ac:chgData name="xingyan chen" userId="8821e5586c392445" providerId="LiveId" clId="{2A66537E-B7A7-4838-BEC3-60FAD49FD45E}" dt="2024-11-05T05:03:37.016" v="3197" actId="1035"/>
          <ac:picMkLst>
            <pc:docMk/>
            <pc:sldMk cId="1159118871" sldId="3071"/>
            <ac:picMk id="3" creationId="{D6743101-3858-157C-B3F3-1092E5DCB43C}"/>
          </ac:picMkLst>
        </pc:picChg>
      </pc:sldChg>
      <pc:sldChg chg="modSp mod modNotesTx">
        <pc:chgData name="xingyan chen" userId="8821e5586c392445" providerId="LiveId" clId="{2A66537E-B7A7-4838-BEC3-60FAD49FD45E}" dt="2024-11-07T05:58:20.285" v="4306" actId="6549"/>
        <pc:sldMkLst>
          <pc:docMk/>
          <pc:sldMk cId="2268145078" sldId="3074"/>
        </pc:sldMkLst>
        <pc:spChg chg="mod">
          <ac:chgData name="xingyan chen" userId="8821e5586c392445" providerId="LiveId" clId="{2A66537E-B7A7-4838-BEC3-60FAD49FD45E}" dt="2024-11-05T08:20:03.143" v="3901"/>
          <ac:spMkLst>
            <pc:docMk/>
            <pc:sldMk cId="2268145078" sldId="3074"/>
            <ac:spMk id="9" creationId="{AEC079DB-B091-5A8B-21C9-DAD0C1E7367D}"/>
          </ac:spMkLst>
        </pc:spChg>
        <pc:picChg chg="mod">
          <ac:chgData name="xingyan chen" userId="8821e5586c392445" providerId="LiveId" clId="{2A66537E-B7A7-4838-BEC3-60FAD49FD45E}" dt="2024-11-07T05:54:37.417" v="4296" actId="1076"/>
          <ac:picMkLst>
            <pc:docMk/>
            <pc:sldMk cId="2268145078" sldId="3074"/>
            <ac:picMk id="3" creationId="{4802F296-94FE-C000-C7B0-C740D4BC79A7}"/>
          </ac:picMkLst>
        </pc:picChg>
      </pc:sldChg>
      <pc:sldChg chg="modSp mod">
        <pc:chgData name="xingyan chen" userId="8821e5586c392445" providerId="LiveId" clId="{2A66537E-B7A7-4838-BEC3-60FAD49FD45E}" dt="2024-11-05T08:21:11.776" v="3922" actId="20577"/>
        <pc:sldMkLst>
          <pc:docMk/>
          <pc:sldMk cId="3204310716" sldId="3075"/>
        </pc:sldMkLst>
        <pc:spChg chg="mod">
          <ac:chgData name="xingyan chen" userId="8821e5586c392445" providerId="LiveId" clId="{2A66537E-B7A7-4838-BEC3-60FAD49FD45E}" dt="2024-11-05T08:21:11.776" v="3922" actId="20577"/>
          <ac:spMkLst>
            <pc:docMk/>
            <pc:sldMk cId="3204310716" sldId="3075"/>
            <ac:spMk id="9" creationId="{AEC079DB-B091-5A8B-21C9-DAD0C1E7367D}"/>
          </ac:spMkLst>
        </pc:spChg>
      </pc:sldChg>
      <pc:sldChg chg="addSp delSp modSp mod">
        <pc:chgData name="xingyan chen" userId="8821e5586c392445" providerId="LiveId" clId="{2A66537E-B7A7-4838-BEC3-60FAD49FD45E}" dt="2024-11-05T08:28:38.070" v="4070" actId="14100"/>
        <pc:sldMkLst>
          <pc:docMk/>
          <pc:sldMk cId="1089071584" sldId="3076"/>
        </pc:sldMkLst>
        <pc:spChg chg="add del mod">
          <ac:chgData name="xingyan chen" userId="8821e5586c392445" providerId="LiveId" clId="{2A66537E-B7A7-4838-BEC3-60FAD49FD45E}" dt="2024-11-05T08:23:39.393" v="3969"/>
          <ac:spMkLst>
            <pc:docMk/>
            <pc:sldMk cId="1089071584" sldId="3076"/>
            <ac:spMk id="2" creationId="{699F610C-68D1-0CF0-0388-A6EBF7C6BBC2}"/>
          </ac:spMkLst>
        </pc:spChg>
        <pc:spChg chg="add mod">
          <ac:chgData name="xingyan chen" userId="8821e5586c392445" providerId="LiveId" clId="{2A66537E-B7A7-4838-BEC3-60FAD49FD45E}" dt="2024-11-05T08:25:44.447" v="4007" actId="164"/>
          <ac:spMkLst>
            <pc:docMk/>
            <pc:sldMk cId="1089071584" sldId="3076"/>
            <ac:spMk id="3" creationId="{1BE9E51D-2D80-DEBE-F184-FD6AB8AFA002}"/>
          </ac:spMkLst>
        </pc:spChg>
        <pc:spChg chg="add mod">
          <ac:chgData name="xingyan chen" userId="8821e5586c392445" providerId="LiveId" clId="{2A66537E-B7A7-4838-BEC3-60FAD49FD45E}" dt="2024-11-05T08:22:26.283" v="3946" actId="571"/>
          <ac:spMkLst>
            <pc:docMk/>
            <pc:sldMk cId="1089071584" sldId="3076"/>
            <ac:spMk id="4" creationId="{E48C880F-9061-D6E1-F3AA-56E74DF46DCC}"/>
          </ac:spMkLst>
        </pc:spChg>
        <pc:spChg chg="add mod">
          <ac:chgData name="xingyan chen" userId="8821e5586c392445" providerId="LiveId" clId="{2A66537E-B7A7-4838-BEC3-60FAD49FD45E}" dt="2024-11-05T08:22:26.283" v="3946" actId="571"/>
          <ac:spMkLst>
            <pc:docMk/>
            <pc:sldMk cId="1089071584" sldId="3076"/>
            <ac:spMk id="5" creationId="{B30A4EA3-67E3-EF1D-1658-9A7724944478}"/>
          </ac:spMkLst>
        </pc:spChg>
        <pc:spChg chg="add del mod">
          <ac:chgData name="xingyan chen" userId="8821e5586c392445" providerId="LiveId" clId="{2A66537E-B7A7-4838-BEC3-60FAD49FD45E}" dt="2024-11-05T08:25:05.256" v="3997" actId="478"/>
          <ac:spMkLst>
            <pc:docMk/>
            <pc:sldMk cId="1089071584" sldId="3076"/>
            <ac:spMk id="6" creationId="{48395D06-27FE-5EEE-A7C6-6FF6E9DEAF55}"/>
          </ac:spMkLst>
        </pc:spChg>
        <pc:spChg chg="add mod">
          <ac:chgData name="xingyan chen" userId="8821e5586c392445" providerId="LiveId" clId="{2A66537E-B7A7-4838-BEC3-60FAD49FD45E}" dt="2024-11-05T08:25:42.659" v="4006" actId="164"/>
          <ac:spMkLst>
            <pc:docMk/>
            <pc:sldMk cId="1089071584" sldId="3076"/>
            <ac:spMk id="8" creationId="{246646FF-FDE0-6629-C960-8B1F1EAF25B0}"/>
          </ac:spMkLst>
        </pc:spChg>
        <pc:spChg chg="add mod">
          <ac:chgData name="xingyan chen" userId="8821e5586c392445" providerId="LiveId" clId="{2A66537E-B7A7-4838-BEC3-60FAD49FD45E}" dt="2024-11-05T08:27:09.003" v="4045" actId="14100"/>
          <ac:spMkLst>
            <pc:docMk/>
            <pc:sldMk cId="1089071584" sldId="3076"/>
            <ac:spMk id="9" creationId="{22B816BE-C49E-EB25-C134-FADCB3070E4B}"/>
          </ac:spMkLst>
        </pc:spChg>
        <pc:spChg chg="add mod">
          <ac:chgData name="xingyan chen" userId="8821e5586c392445" providerId="LiveId" clId="{2A66537E-B7A7-4838-BEC3-60FAD49FD45E}" dt="2024-11-05T08:27:03.499" v="4044" actId="14100"/>
          <ac:spMkLst>
            <pc:docMk/>
            <pc:sldMk cId="1089071584" sldId="3076"/>
            <ac:spMk id="10" creationId="{3547FB6C-F3FC-9869-55AF-A992603A7CBE}"/>
          </ac:spMkLst>
        </pc:spChg>
        <pc:spChg chg="add mod">
          <ac:chgData name="xingyan chen" userId="8821e5586c392445" providerId="LiveId" clId="{2A66537E-B7A7-4838-BEC3-60FAD49FD45E}" dt="2024-11-05T08:27:00.409" v="4043" actId="14100"/>
          <ac:spMkLst>
            <pc:docMk/>
            <pc:sldMk cId="1089071584" sldId="3076"/>
            <ac:spMk id="11" creationId="{C3A9AD54-909A-0475-F2F8-10C259F61C01}"/>
          </ac:spMkLst>
        </pc:spChg>
        <pc:spChg chg="add mod">
          <ac:chgData name="xingyan chen" userId="8821e5586c392445" providerId="LiveId" clId="{2A66537E-B7A7-4838-BEC3-60FAD49FD45E}" dt="2024-11-05T08:28:38.070" v="4070" actId="14100"/>
          <ac:spMkLst>
            <pc:docMk/>
            <pc:sldMk cId="1089071584" sldId="3076"/>
            <ac:spMk id="14" creationId="{2B2F809F-C578-8839-EE93-DD05A4FB0783}"/>
          </ac:spMkLst>
        </pc:spChg>
        <pc:spChg chg="add mod">
          <ac:chgData name="xingyan chen" userId="8821e5586c392445" providerId="LiveId" clId="{2A66537E-B7A7-4838-BEC3-60FAD49FD45E}" dt="2024-11-05T08:28:34.677" v="4069" actId="14100"/>
          <ac:spMkLst>
            <pc:docMk/>
            <pc:sldMk cId="1089071584" sldId="3076"/>
            <ac:spMk id="15" creationId="{5B978308-648F-8853-6263-98D9362917E7}"/>
          </ac:spMkLst>
        </pc:spChg>
        <pc:grpChg chg="add mod">
          <ac:chgData name="xingyan chen" userId="8821e5586c392445" providerId="LiveId" clId="{2A66537E-B7A7-4838-BEC3-60FAD49FD45E}" dt="2024-11-05T08:27:26.071" v="4063" actId="1036"/>
          <ac:grpSpMkLst>
            <pc:docMk/>
            <pc:sldMk cId="1089071584" sldId="3076"/>
            <ac:grpSpMk id="12" creationId="{48D320AA-ACBB-896B-2A6F-34A1C9A822A8}"/>
          </ac:grpSpMkLst>
        </pc:grpChg>
        <pc:grpChg chg="add mod">
          <ac:chgData name="xingyan chen" userId="8821e5586c392445" providerId="LiveId" clId="{2A66537E-B7A7-4838-BEC3-60FAD49FD45E}" dt="2024-11-05T08:25:47.955" v="4008" actId="552"/>
          <ac:grpSpMkLst>
            <pc:docMk/>
            <pc:sldMk cId="1089071584" sldId="3076"/>
            <ac:grpSpMk id="13" creationId="{1FCAE160-C0FA-EBB4-4647-8CC7BD59F38E}"/>
          </ac:grpSpMkLst>
        </pc:grpChg>
      </pc:sldChg>
      <pc:sldChg chg="addSp delSp modSp add mod ord">
        <pc:chgData name="xingyan chen" userId="8821e5586c392445" providerId="LiveId" clId="{2A66537E-B7A7-4838-BEC3-60FAD49FD45E}" dt="2024-11-05T02:52:34.885" v="2710" actId="20577"/>
        <pc:sldMkLst>
          <pc:docMk/>
          <pc:sldMk cId="1881008499" sldId="3077"/>
        </pc:sldMkLst>
        <pc:spChg chg="add del mod">
          <ac:chgData name="xingyan chen" userId="8821e5586c392445" providerId="LiveId" clId="{2A66537E-B7A7-4838-BEC3-60FAD49FD45E}" dt="2024-11-05T02:51:26.834" v="2693" actId="478"/>
          <ac:spMkLst>
            <pc:docMk/>
            <pc:sldMk cId="1881008499" sldId="3077"/>
            <ac:spMk id="2" creationId="{7BF3886C-E7A3-2E64-8B8F-23FA6A9F5DB5}"/>
          </ac:spMkLst>
        </pc:spChg>
        <pc:spChg chg="add del mod">
          <ac:chgData name="xingyan chen" userId="8821e5586c392445" providerId="LiveId" clId="{2A66537E-B7A7-4838-BEC3-60FAD49FD45E}" dt="2024-11-05T01:08:07.809" v="63"/>
          <ac:spMkLst>
            <pc:docMk/>
            <pc:sldMk cId="1881008499" sldId="3077"/>
            <ac:spMk id="3" creationId="{EFA2D625-E784-4F4D-429B-47121E382382}"/>
          </ac:spMkLst>
        </pc:spChg>
        <pc:spChg chg="del">
          <ac:chgData name="xingyan chen" userId="8821e5586c392445" providerId="LiveId" clId="{2A66537E-B7A7-4838-BEC3-60FAD49FD45E}" dt="2024-11-05T01:04:30.779" v="2" actId="478"/>
          <ac:spMkLst>
            <pc:docMk/>
            <pc:sldMk cId="1881008499" sldId="3077"/>
            <ac:spMk id="4" creationId="{587871C2-4576-4721-6F39-7ECDF834EF56}"/>
          </ac:spMkLst>
        </pc:spChg>
        <pc:spChg chg="add del mod">
          <ac:chgData name="xingyan chen" userId="8821e5586c392445" providerId="LiveId" clId="{2A66537E-B7A7-4838-BEC3-60FAD49FD45E}" dt="2024-11-05T01:07:46.978" v="53" actId="478"/>
          <ac:spMkLst>
            <pc:docMk/>
            <pc:sldMk cId="1881008499" sldId="3077"/>
            <ac:spMk id="5" creationId="{22CC05B7-279D-976A-60D4-2150223ECF16}"/>
          </ac:spMkLst>
        </pc:spChg>
        <pc:spChg chg="add mod">
          <ac:chgData name="xingyan chen" userId="8821e5586c392445" providerId="LiveId" clId="{2A66537E-B7A7-4838-BEC3-60FAD49FD45E}" dt="2024-11-05T01:18:43.408" v="588" actId="1036"/>
          <ac:spMkLst>
            <pc:docMk/>
            <pc:sldMk cId="1881008499" sldId="3077"/>
            <ac:spMk id="6" creationId="{F16ACD5D-C393-F8E8-4EF1-B1979B456A28}"/>
          </ac:spMkLst>
        </pc:spChg>
        <pc:spChg chg="add mod">
          <ac:chgData name="xingyan chen" userId="8821e5586c392445" providerId="LiveId" clId="{2A66537E-B7A7-4838-BEC3-60FAD49FD45E}" dt="2024-11-05T01:30:32.249" v="649" actId="1037"/>
          <ac:spMkLst>
            <pc:docMk/>
            <pc:sldMk cId="1881008499" sldId="3077"/>
            <ac:spMk id="8" creationId="{CCB1C363-B822-FFE7-ECD2-F8A29F0F35F4}"/>
          </ac:spMkLst>
        </pc:spChg>
        <pc:spChg chg="del">
          <ac:chgData name="xingyan chen" userId="8821e5586c392445" providerId="LiveId" clId="{2A66537E-B7A7-4838-BEC3-60FAD49FD45E}" dt="2024-11-05T01:04:30.779" v="2" actId="478"/>
          <ac:spMkLst>
            <pc:docMk/>
            <pc:sldMk cId="1881008499" sldId="3077"/>
            <ac:spMk id="11" creationId="{6F2D5EE7-9AB0-69A7-DFBF-4607CE0279E4}"/>
          </ac:spMkLst>
        </pc:spChg>
        <pc:spChg chg="add mod">
          <ac:chgData name="xingyan chen" userId="8821e5586c392445" providerId="LiveId" clId="{2A66537E-B7A7-4838-BEC3-60FAD49FD45E}" dt="2024-11-05T01:26:35.733" v="616" actId="1076"/>
          <ac:spMkLst>
            <pc:docMk/>
            <pc:sldMk cId="1881008499" sldId="3077"/>
            <ac:spMk id="12" creationId="{5FE72BE9-AF7E-E166-7B92-4DBCFA685E36}"/>
          </ac:spMkLst>
        </pc:spChg>
        <pc:spChg chg="add mod ord">
          <ac:chgData name="xingyan chen" userId="8821e5586c392445" providerId="LiveId" clId="{2A66537E-B7A7-4838-BEC3-60FAD49FD45E}" dt="2024-11-05T01:36:04.129" v="723" actId="167"/>
          <ac:spMkLst>
            <pc:docMk/>
            <pc:sldMk cId="1881008499" sldId="3077"/>
            <ac:spMk id="13" creationId="{76E85358-2973-07E4-6341-F7D7ADE424A9}"/>
          </ac:spMkLst>
        </pc:spChg>
        <pc:spChg chg="mod">
          <ac:chgData name="xingyan chen" userId="8821e5586c392445" providerId="LiveId" clId="{2A66537E-B7A7-4838-BEC3-60FAD49FD45E}" dt="2024-11-05T01:56:30.055" v="1594"/>
          <ac:spMkLst>
            <pc:docMk/>
            <pc:sldMk cId="1881008499" sldId="3077"/>
            <ac:spMk id="16" creationId="{8248DE91-F868-BA84-6518-DCED47A04492}"/>
          </ac:spMkLst>
        </pc:spChg>
        <pc:spChg chg="del">
          <ac:chgData name="xingyan chen" userId="8821e5586c392445" providerId="LiveId" clId="{2A66537E-B7A7-4838-BEC3-60FAD49FD45E}" dt="2024-11-05T01:04:30.779" v="2" actId="478"/>
          <ac:spMkLst>
            <pc:docMk/>
            <pc:sldMk cId="1881008499" sldId="3077"/>
            <ac:spMk id="18" creationId="{456222FE-1489-D7B5-1D7B-B0AC81FE0F43}"/>
          </ac:spMkLst>
        </pc:spChg>
        <pc:spChg chg="del">
          <ac:chgData name="xingyan chen" userId="8821e5586c392445" providerId="LiveId" clId="{2A66537E-B7A7-4838-BEC3-60FAD49FD45E}" dt="2024-11-05T01:04:30.779" v="2" actId="478"/>
          <ac:spMkLst>
            <pc:docMk/>
            <pc:sldMk cId="1881008499" sldId="3077"/>
            <ac:spMk id="20" creationId="{E4E5D39A-2BE1-4ECD-9F46-4DF1042FCAC0}"/>
          </ac:spMkLst>
        </pc:spChg>
        <pc:spChg chg="del">
          <ac:chgData name="xingyan chen" userId="8821e5586c392445" providerId="LiveId" clId="{2A66537E-B7A7-4838-BEC3-60FAD49FD45E}" dt="2024-11-05T01:04:30.779" v="2" actId="478"/>
          <ac:spMkLst>
            <pc:docMk/>
            <pc:sldMk cId="1881008499" sldId="3077"/>
            <ac:spMk id="22" creationId="{DDBB94D9-C380-A730-28C1-85F621B90C68}"/>
          </ac:spMkLst>
        </pc:spChg>
        <pc:spChg chg="mod">
          <ac:chgData name="xingyan chen" userId="8821e5586c392445" providerId="LiveId" clId="{2A66537E-B7A7-4838-BEC3-60FAD49FD45E}" dt="2024-11-05T01:31:43.495" v="671" actId="1076"/>
          <ac:spMkLst>
            <pc:docMk/>
            <pc:sldMk cId="1881008499" sldId="3077"/>
            <ac:spMk id="23" creationId="{C0F87714-4753-9452-6310-0A5EED10D75A}"/>
          </ac:spMkLst>
        </pc:spChg>
        <pc:spChg chg="add mod">
          <ac:chgData name="xingyan chen" userId="8821e5586c392445" providerId="LiveId" clId="{2A66537E-B7A7-4838-BEC3-60FAD49FD45E}" dt="2024-11-05T01:30:28.111" v="646" actId="571"/>
          <ac:spMkLst>
            <pc:docMk/>
            <pc:sldMk cId="1881008499" sldId="3077"/>
            <ac:spMk id="25" creationId="{BC2D6B7E-A431-BDA8-28D4-2E03B03C72C1}"/>
          </ac:spMkLst>
        </pc:spChg>
        <pc:spChg chg="add mod">
          <ac:chgData name="xingyan chen" userId="8821e5586c392445" providerId="LiveId" clId="{2A66537E-B7A7-4838-BEC3-60FAD49FD45E}" dt="2024-11-05T01:31:29.957" v="668" actId="555"/>
          <ac:spMkLst>
            <pc:docMk/>
            <pc:sldMk cId="1881008499" sldId="3077"/>
            <ac:spMk id="27" creationId="{E6C75941-C891-DAA5-6BEF-F54F46A499D2}"/>
          </ac:spMkLst>
        </pc:spChg>
        <pc:spChg chg="add mod">
          <ac:chgData name="xingyan chen" userId="8821e5586c392445" providerId="LiveId" clId="{2A66537E-B7A7-4838-BEC3-60FAD49FD45E}" dt="2024-11-05T02:52:34.885" v="2710" actId="20577"/>
          <ac:spMkLst>
            <pc:docMk/>
            <pc:sldMk cId="1881008499" sldId="3077"/>
            <ac:spMk id="34" creationId="{B5CC47B9-5D3D-8BB1-10E0-F8FA62334BAA}"/>
          </ac:spMkLst>
        </pc:spChg>
        <pc:picChg chg="del">
          <ac:chgData name="xingyan chen" userId="8821e5586c392445" providerId="LiveId" clId="{2A66537E-B7A7-4838-BEC3-60FAD49FD45E}" dt="2024-11-05T01:04:27.812" v="1" actId="478"/>
          <ac:picMkLst>
            <pc:docMk/>
            <pc:sldMk cId="1881008499" sldId="3077"/>
            <ac:picMk id="7" creationId="{1E2CA22D-7715-AC8F-80DE-B7C9BAC85060}"/>
          </ac:picMkLst>
        </pc:picChg>
        <pc:picChg chg="add mod">
          <ac:chgData name="xingyan chen" userId="8821e5586c392445" providerId="LiveId" clId="{2A66537E-B7A7-4838-BEC3-60FAD49FD45E}" dt="2024-11-05T01:18:55.125" v="593" actId="1036"/>
          <ac:picMkLst>
            <pc:docMk/>
            <pc:sldMk cId="1881008499" sldId="3077"/>
            <ac:picMk id="10" creationId="{7A5C06AC-E28D-2BEB-709D-3D99BCE61B96}"/>
          </ac:picMkLst>
        </pc:picChg>
        <pc:picChg chg="add mod ord">
          <ac:chgData name="xingyan chen" userId="8821e5586c392445" providerId="LiveId" clId="{2A66537E-B7A7-4838-BEC3-60FAD49FD45E}" dt="2024-11-05T01:27:24.532" v="637" actId="1035"/>
          <ac:picMkLst>
            <pc:docMk/>
            <pc:sldMk cId="1881008499" sldId="3077"/>
            <ac:picMk id="15" creationId="{7B130C91-CF7B-7A57-5BB5-6B38FF14EA5E}"/>
          </ac:picMkLst>
        </pc:picChg>
        <pc:picChg chg="add mod ord">
          <ac:chgData name="xingyan chen" userId="8821e5586c392445" providerId="LiveId" clId="{2A66537E-B7A7-4838-BEC3-60FAD49FD45E}" dt="2024-11-05T01:27:18.590" v="636" actId="1036"/>
          <ac:picMkLst>
            <pc:docMk/>
            <pc:sldMk cId="1881008499" sldId="3077"/>
            <ac:picMk id="19" creationId="{29D0DAF5-0200-F9AA-D709-B9902D6FACD5}"/>
          </ac:picMkLst>
        </pc:picChg>
        <pc:picChg chg="add del mod">
          <ac:chgData name="xingyan chen" userId="8821e5586c392445" providerId="LiveId" clId="{2A66537E-B7A7-4838-BEC3-60FAD49FD45E}" dt="2024-11-05T01:33:19.439" v="698" actId="478"/>
          <ac:picMkLst>
            <pc:docMk/>
            <pc:sldMk cId="1881008499" sldId="3077"/>
            <ac:picMk id="24" creationId="{A3CFCD47-9BD7-31FE-E0B7-D8BDB11AC484}"/>
          </ac:picMkLst>
        </pc:picChg>
        <pc:picChg chg="add mod">
          <ac:chgData name="xingyan chen" userId="8821e5586c392445" providerId="LiveId" clId="{2A66537E-B7A7-4838-BEC3-60FAD49FD45E}" dt="2024-11-05T01:30:28.111" v="646" actId="571"/>
          <ac:picMkLst>
            <pc:docMk/>
            <pc:sldMk cId="1881008499" sldId="3077"/>
            <ac:picMk id="26" creationId="{0AB126E6-4552-B874-D06D-74749A17DCF8}"/>
          </ac:picMkLst>
        </pc:picChg>
        <pc:picChg chg="add mod">
          <ac:chgData name="xingyan chen" userId="8821e5586c392445" providerId="LiveId" clId="{2A66537E-B7A7-4838-BEC3-60FAD49FD45E}" dt="2024-11-05T01:33:36.669" v="703" actId="1076"/>
          <ac:picMkLst>
            <pc:docMk/>
            <pc:sldMk cId="1881008499" sldId="3077"/>
            <ac:picMk id="29" creationId="{7BFFBC6A-CF7E-9159-5A6C-19B1FA81BFC0}"/>
          </ac:picMkLst>
        </pc:picChg>
        <pc:picChg chg="add mod ord">
          <ac:chgData name="xingyan chen" userId="8821e5586c392445" providerId="LiveId" clId="{2A66537E-B7A7-4838-BEC3-60FAD49FD45E}" dt="2024-11-05T01:36:05.995" v="724" actId="1076"/>
          <ac:picMkLst>
            <pc:docMk/>
            <pc:sldMk cId="1881008499" sldId="3077"/>
            <ac:picMk id="31" creationId="{5A38D75C-64C3-24EA-B878-63FC512B8BF4}"/>
          </ac:picMkLst>
        </pc:picChg>
        <pc:picChg chg="add mod modCrop">
          <ac:chgData name="xingyan chen" userId="8821e5586c392445" providerId="LiveId" clId="{2A66537E-B7A7-4838-BEC3-60FAD49FD45E}" dt="2024-11-05T01:36:08.483" v="725" actId="1076"/>
          <ac:picMkLst>
            <pc:docMk/>
            <pc:sldMk cId="1881008499" sldId="3077"/>
            <ac:picMk id="33" creationId="{C63CA68D-5ECD-02C6-5D4E-F400AF9AC28A}"/>
          </ac:picMkLst>
        </pc:picChg>
      </pc:sldChg>
      <pc:sldChg chg="addSp delSp modSp add mod ord">
        <pc:chgData name="xingyan chen" userId="8821e5586c392445" providerId="LiveId" clId="{2A66537E-B7A7-4838-BEC3-60FAD49FD45E}" dt="2024-11-05T05:36:55.689" v="3853" actId="1035"/>
        <pc:sldMkLst>
          <pc:docMk/>
          <pc:sldMk cId="4058600846" sldId="3078"/>
        </pc:sldMkLst>
        <pc:spChg chg="add mod">
          <ac:chgData name="xingyan chen" userId="8821e5586c392445" providerId="LiveId" clId="{2A66537E-B7A7-4838-BEC3-60FAD49FD45E}" dt="2024-11-05T05:10:41.624" v="3306" actId="465"/>
          <ac:spMkLst>
            <pc:docMk/>
            <pc:sldMk cId="4058600846" sldId="3078"/>
            <ac:spMk id="2" creationId="{244AAA90-122D-B770-A2AB-8C7D1055134E}"/>
          </ac:spMkLst>
        </pc:spChg>
        <pc:spChg chg="add mod">
          <ac:chgData name="xingyan chen" userId="8821e5586c392445" providerId="LiveId" clId="{2A66537E-B7A7-4838-BEC3-60FAD49FD45E}" dt="2024-11-05T05:10:41.624" v="3306" actId="465"/>
          <ac:spMkLst>
            <pc:docMk/>
            <pc:sldMk cId="4058600846" sldId="3078"/>
            <ac:spMk id="3" creationId="{0DF1BAE3-2C4F-9F47-69C9-5862ED6349A1}"/>
          </ac:spMkLst>
        </pc:spChg>
        <pc:spChg chg="mod">
          <ac:chgData name="xingyan chen" userId="8821e5586c392445" providerId="LiveId" clId="{2A66537E-B7A7-4838-BEC3-60FAD49FD45E}" dt="2024-11-05T05:05:15.526" v="3261"/>
          <ac:spMkLst>
            <pc:docMk/>
            <pc:sldMk cId="4058600846" sldId="3078"/>
            <ac:spMk id="5" creationId="{10DC5394-25AB-0076-D18C-188899EE8C59}"/>
          </ac:spMkLst>
        </pc:spChg>
        <pc:spChg chg="mod">
          <ac:chgData name="xingyan chen" userId="8821e5586c392445" providerId="LiveId" clId="{2A66537E-B7A7-4838-BEC3-60FAD49FD45E}" dt="2024-11-05T05:10:17.621" v="3303" actId="20577"/>
          <ac:spMkLst>
            <pc:docMk/>
            <pc:sldMk cId="4058600846" sldId="3078"/>
            <ac:spMk id="6" creationId="{E45E8C0E-E138-34E3-8CDA-E3BACE63E5B0}"/>
          </ac:spMkLst>
        </pc:spChg>
        <pc:spChg chg="mod">
          <ac:chgData name="xingyan chen" userId="8821e5586c392445" providerId="LiveId" clId="{2A66537E-B7A7-4838-BEC3-60FAD49FD45E}" dt="2024-11-05T02:56:16.338" v="2739" actId="20577"/>
          <ac:spMkLst>
            <pc:docMk/>
            <pc:sldMk cId="4058600846" sldId="3078"/>
            <ac:spMk id="9" creationId="{F6B17834-3AC8-F30A-133A-991A638DA67D}"/>
          </ac:spMkLst>
        </pc:spChg>
        <pc:spChg chg="mod">
          <ac:chgData name="xingyan chen" userId="8821e5586c392445" providerId="LiveId" clId="{2A66537E-B7A7-4838-BEC3-60FAD49FD45E}" dt="2024-11-05T05:05:12.222" v="3259" actId="20577"/>
          <ac:spMkLst>
            <pc:docMk/>
            <pc:sldMk cId="4058600846" sldId="3078"/>
            <ac:spMk id="10" creationId="{AEAA4BA3-6227-7546-4F30-A74CF8561906}"/>
          </ac:spMkLst>
        </pc:spChg>
        <pc:spChg chg="mod">
          <ac:chgData name="xingyan chen" userId="8821e5586c392445" providerId="LiveId" clId="{2A66537E-B7A7-4838-BEC3-60FAD49FD45E}" dt="2024-11-05T05:10:20.264" v="3304" actId="6549"/>
          <ac:spMkLst>
            <pc:docMk/>
            <pc:sldMk cId="4058600846" sldId="3078"/>
            <ac:spMk id="11" creationId="{80E7A14F-4207-16FA-3BD7-03CA02BC334A}"/>
          </ac:spMkLst>
        </pc:spChg>
        <pc:spChg chg="mod">
          <ac:chgData name="xingyan chen" userId="8821e5586c392445" providerId="LiveId" clId="{2A66537E-B7A7-4838-BEC3-60FAD49FD45E}" dt="2024-11-05T05:05:22.403" v="3264"/>
          <ac:spMkLst>
            <pc:docMk/>
            <pc:sldMk cId="4058600846" sldId="3078"/>
            <ac:spMk id="13" creationId="{49C37407-E6F4-F259-6BFC-85FE4D944E96}"/>
          </ac:spMkLst>
        </pc:spChg>
        <pc:spChg chg="mod">
          <ac:chgData name="xingyan chen" userId="8821e5586c392445" providerId="LiveId" clId="{2A66537E-B7A7-4838-BEC3-60FAD49FD45E}" dt="2024-11-05T05:10:27.713" v="3305" actId="14100"/>
          <ac:spMkLst>
            <pc:docMk/>
            <pc:sldMk cId="4058600846" sldId="3078"/>
            <ac:spMk id="14" creationId="{5E71C1C8-2A8D-D5EA-3A4D-98B638B9FB11}"/>
          </ac:spMkLst>
        </pc:spChg>
        <pc:spChg chg="mod">
          <ac:chgData name="xingyan chen" userId="8821e5586c392445" providerId="LiveId" clId="{2A66537E-B7A7-4838-BEC3-60FAD49FD45E}" dt="2024-11-05T05:04:35.116" v="3205"/>
          <ac:spMkLst>
            <pc:docMk/>
            <pc:sldMk cId="4058600846" sldId="3078"/>
            <ac:spMk id="16" creationId="{0F36C72E-C588-E270-03D6-E3221469FFE6}"/>
          </ac:spMkLst>
        </pc:spChg>
        <pc:spChg chg="mod">
          <ac:chgData name="xingyan chen" userId="8821e5586c392445" providerId="LiveId" clId="{2A66537E-B7A7-4838-BEC3-60FAD49FD45E}" dt="2024-11-05T05:04:35.116" v="3205"/>
          <ac:spMkLst>
            <pc:docMk/>
            <pc:sldMk cId="4058600846" sldId="3078"/>
            <ac:spMk id="17" creationId="{A1C05D6A-33D0-D7A3-78A4-DBC401089D17}"/>
          </ac:spMkLst>
        </pc:spChg>
        <pc:spChg chg="add del mod">
          <ac:chgData name="xingyan chen" userId="8821e5586c392445" providerId="LiveId" clId="{2A66537E-B7A7-4838-BEC3-60FAD49FD45E}" dt="2024-11-05T05:16:16.163" v="3376"/>
          <ac:spMkLst>
            <pc:docMk/>
            <pc:sldMk cId="4058600846" sldId="3078"/>
            <ac:spMk id="19" creationId="{A05646B6-8F16-BE2C-6F85-85FD043E6994}"/>
          </ac:spMkLst>
        </pc:spChg>
        <pc:spChg chg="add del mod">
          <ac:chgData name="xingyan chen" userId="8821e5586c392445" providerId="LiveId" clId="{2A66537E-B7A7-4838-BEC3-60FAD49FD45E}" dt="2024-11-05T05:33:56.032" v="3694" actId="478"/>
          <ac:spMkLst>
            <pc:docMk/>
            <pc:sldMk cId="4058600846" sldId="3078"/>
            <ac:spMk id="20" creationId="{AC7E3157-9E84-C792-79AD-95F9F7794732}"/>
          </ac:spMkLst>
        </pc:spChg>
        <pc:spChg chg="add mod">
          <ac:chgData name="xingyan chen" userId="8821e5586c392445" providerId="LiveId" clId="{2A66537E-B7A7-4838-BEC3-60FAD49FD45E}" dt="2024-11-05T05:36:55.689" v="3853" actId="1035"/>
          <ac:spMkLst>
            <pc:docMk/>
            <pc:sldMk cId="4058600846" sldId="3078"/>
            <ac:spMk id="22" creationId="{6470DCE7-F9F3-DC14-8713-5FBB1EAB2353}"/>
          </ac:spMkLst>
        </pc:spChg>
        <pc:spChg chg="add del mod">
          <ac:chgData name="xingyan chen" userId="8821e5586c392445" providerId="LiveId" clId="{2A66537E-B7A7-4838-BEC3-60FAD49FD45E}" dt="2024-11-05T05:19:47.869" v="3388" actId="478"/>
          <ac:spMkLst>
            <pc:docMk/>
            <pc:sldMk cId="4058600846" sldId="3078"/>
            <ac:spMk id="23" creationId="{D52BB50B-EC9B-195C-32D8-34B8D9377A6D}"/>
          </ac:spMkLst>
        </pc:spChg>
        <pc:spChg chg="add mod">
          <ac:chgData name="xingyan chen" userId="8821e5586c392445" providerId="LiveId" clId="{2A66537E-B7A7-4838-BEC3-60FAD49FD45E}" dt="2024-11-05T05:36:50.258" v="3843" actId="1035"/>
          <ac:spMkLst>
            <pc:docMk/>
            <pc:sldMk cId="4058600846" sldId="3078"/>
            <ac:spMk id="24" creationId="{09C90AC8-AF92-DE20-DAA8-8380F9678E5D}"/>
          </ac:spMkLst>
        </pc:spChg>
        <pc:spChg chg="add mod">
          <ac:chgData name="xingyan chen" userId="8821e5586c392445" providerId="LiveId" clId="{2A66537E-B7A7-4838-BEC3-60FAD49FD45E}" dt="2024-11-05T05:36:55.689" v="3853" actId="1035"/>
          <ac:spMkLst>
            <pc:docMk/>
            <pc:sldMk cId="4058600846" sldId="3078"/>
            <ac:spMk id="25" creationId="{367212D8-36D0-E9E2-FBBE-9196E3C3734E}"/>
          </ac:spMkLst>
        </pc:spChg>
        <pc:spChg chg="add mod">
          <ac:chgData name="xingyan chen" userId="8821e5586c392445" providerId="LiveId" clId="{2A66537E-B7A7-4838-BEC3-60FAD49FD45E}" dt="2024-11-05T05:36:55.689" v="3853" actId="1035"/>
          <ac:spMkLst>
            <pc:docMk/>
            <pc:sldMk cId="4058600846" sldId="3078"/>
            <ac:spMk id="26" creationId="{7AA8D58B-F114-6C34-0124-44CFB690BFA0}"/>
          </ac:spMkLst>
        </pc:spChg>
        <pc:spChg chg="add del mod">
          <ac:chgData name="xingyan chen" userId="8821e5586c392445" providerId="LiveId" clId="{2A66537E-B7A7-4838-BEC3-60FAD49FD45E}" dt="2024-11-05T05:21:02.069" v="3488" actId="478"/>
          <ac:spMkLst>
            <pc:docMk/>
            <pc:sldMk cId="4058600846" sldId="3078"/>
            <ac:spMk id="27" creationId="{9005F606-6561-5BFA-5E43-CF046BA4321F}"/>
          </ac:spMkLst>
        </pc:spChg>
        <pc:spChg chg="add del mod">
          <ac:chgData name="xingyan chen" userId="8821e5586c392445" providerId="LiveId" clId="{2A66537E-B7A7-4838-BEC3-60FAD49FD45E}" dt="2024-11-05T05:23:33.668" v="3511" actId="478"/>
          <ac:spMkLst>
            <pc:docMk/>
            <pc:sldMk cId="4058600846" sldId="3078"/>
            <ac:spMk id="28" creationId="{E434F0BC-82D6-5B6A-D267-4D73C5F0D5F3}"/>
          </ac:spMkLst>
        </pc:spChg>
        <pc:spChg chg="add mod">
          <ac:chgData name="xingyan chen" userId="8821e5586c392445" providerId="LiveId" clId="{2A66537E-B7A7-4838-BEC3-60FAD49FD45E}" dt="2024-11-05T05:36:50.258" v="3843" actId="1035"/>
          <ac:spMkLst>
            <pc:docMk/>
            <pc:sldMk cId="4058600846" sldId="3078"/>
            <ac:spMk id="29" creationId="{F367FC65-C57D-0F74-C4F7-E2D130606397}"/>
          </ac:spMkLst>
        </pc:spChg>
        <pc:spChg chg="add mod">
          <ac:chgData name="xingyan chen" userId="8821e5586c392445" providerId="LiveId" clId="{2A66537E-B7A7-4838-BEC3-60FAD49FD45E}" dt="2024-11-05T05:36:40.510" v="3827" actId="1036"/>
          <ac:spMkLst>
            <pc:docMk/>
            <pc:sldMk cId="4058600846" sldId="3078"/>
            <ac:spMk id="30" creationId="{CB6B4C55-B3A3-46CF-B306-B29705CE5235}"/>
          </ac:spMkLst>
        </pc:spChg>
        <pc:spChg chg="add mod">
          <ac:chgData name="xingyan chen" userId="8821e5586c392445" providerId="LiveId" clId="{2A66537E-B7A7-4838-BEC3-60FAD49FD45E}" dt="2024-11-05T05:36:40.510" v="3827" actId="1036"/>
          <ac:spMkLst>
            <pc:docMk/>
            <pc:sldMk cId="4058600846" sldId="3078"/>
            <ac:spMk id="31" creationId="{646377F2-A961-3D72-9077-35CF62E79D1C}"/>
          </ac:spMkLst>
        </pc:spChg>
        <pc:grpChg chg="add mod">
          <ac:chgData name="xingyan chen" userId="8821e5586c392445" providerId="LiveId" clId="{2A66537E-B7A7-4838-BEC3-60FAD49FD45E}" dt="2024-11-05T05:16:35.275" v="3381" actId="1035"/>
          <ac:grpSpMkLst>
            <pc:docMk/>
            <pc:sldMk cId="4058600846" sldId="3078"/>
            <ac:grpSpMk id="4" creationId="{A9523F0F-7BA4-2ABA-07B7-5A892C9626FD}"/>
          </ac:grpSpMkLst>
        </pc:grpChg>
        <pc:grpChg chg="add mod">
          <ac:chgData name="xingyan chen" userId="8821e5586c392445" providerId="LiveId" clId="{2A66537E-B7A7-4838-BEC3-60FAD49FD45E}" dt="2024-11-05T05:16:35.275" v="3381" actId="1035"/>
          <ac:grpSpMkLst>
            <pc:docMk/>
            <pc:sldMk cId="4058600846" sldId="3078"/>
            <ac:grpSpMk id="8" creationId="{0F6F7C91-74C1-D034-71B1-76CACC49459C}"/>
          </ac:grpSpMkLst>
        </pc:grpChg>
        <pc:grpChg chg="add mod">
          <ac:chgData name="xingyan chen" userId="8821e5586c392445" providerId="LiveId" clId="{2A66537E-B7A7-4838-BEC3-60FAD49FD45E}" dt="2024-11-05T05:16:35.275" v="3381" actId="1035"/>
          <ac:grpSpMkLst>
            <pc:docMk/>
            <pc:sldMk cId="4058600846" sldId="3078"/>
            <ac:grpSpMk id="12" creationId="{2338F130-4D6F-B822-0669-743C19F7088E}"/>
          </ac:grpSpMkLst>
        </pc:grpChg>
        <pc:grpChg chg="add del mod">
          <ac:chgData name="xingyan chen" userId="8821e5586c392445" providerId="LiveId" clId="{2A66537E-B7A7-4838-BEC3-60FAD49FD45E}" dt="2024-11-05T05:05:59.847" v="3265" actId="478"/>
          <ac:grpSpMkLst>
            <pc:docMk/>
            <pc:sldMk cId="4058600846" sldId="3078"/>
            <ac:grpSpMk id="15" creationId="{9A600294-53D2-72C0-DF80-0B2C297548DB}"/>
          </ac:grpSpMkLst>
        </pc:grpChg>
      </pc:sldChg>
      <pc:sldChg chg="addSp delSp modSp add mod">
        <pc:chgData name="xingyan chen" userId="8821e5586c392445" providerId="LiveId" clId="{2A66537E-B7A7-4838-BEC3-60FAD49FD45E}" dt="2024-11-05T08:19:28.711" v="3898" actId="14100"/>
        <pc:sldMkLst>
          <pc:docMk/>
          <pc:sldMk cId="2653722293" sldId="3079"/>
        </pc:sldMkLst>
        <pc:spChg chg="del">
          <ac:chgData name="xingyan chen" userId="8821e5586c392445" providerId="LiveId" clId="{2A66537E-B7A7-4838-BEC3-60FAD49FD45E}" dt="2024-11-05T08:18:25.565" v="3887" actId="478"/>
          <ac:spMkLst>
            <pc:docMk/>
            <pc:sldMk cId="2653722293" sldId="3079"/>
            <ac:spMk id="2" creationId="{F50BB104-A183-47CF-44C4-CF0491E56F29}"/>
          </ac:spMkLst>
        </pc:spChg>
        <pc:spChg chg="del">
          <ac:chgData name="xingyan chen" userId="8821e5586c392445" providerId="LiveId" clId="{2A66537E-B7A7-4838-BEC3-60FAD49FD45E}" dt="2024-11-05T08:18:25.565" v="3887" actId="478"/>
          <ac:spMkLst>
            <pc:docMk/>
            <pc:sldMk cId="2653722293" sldId="3079"/>
            <ac:spMk id="4" creationId="{320526F8-DC6A-C49A-4CB1-AD7889A47E68}"/>
          </ac:spMkLst>
        </pc:spChg>
        <pc:spChg chg="mod">
          <ac:chgData name="xingyan chen" userId="8821e5586c392445" providerId="LiveId" clId="{2A66537E-B7A7-4838-BEC3-60FAD49FD45E}" dt="2024-11-05T08:18:21.239" v="3886"/>
          <ac:spMkLst>
            <pc:docMk/>
            <pc:sldMk cId="2653722293" sldId="3079"/>
            <ac:spMk id="9" creationId="{2E9CC50E-7194-2DDA-E56D-4A93A2AA4465}"/>
          </ac:spMkLst>
        </pc:spChg>
        <pc:graphicFrameChg chg="del">
          <ac:chgData name="xingyan chen" userId="8821e5586c392445" providerId="LiveId" clId="{2A66537E-B7A7-4838-BEC3-60FAD49FD45E}" dt="2024-11-05T08:18:25.565" v="3887" actId="478"/>
          <ac:graphicFrameMkLst>
            <pc:docMk/>
            <pc:sldMk cId="2653722293" sldId="3079"/>
            <ac:graphicFrameMk id="3" creationId="{0A0F7214-6601-4260-0341-BB9FB6EFEBF0}"/>
          </ac:graphicFrameMkLst>
        </pc:graphicFrameChg>
        <pc:picChg chg="add mod">
          <ac:chgData name="xingyan chen" userId="8821e5586c392445" providerId="LiveId" clId="{2A66537E-B7A7-4838-BEC3-60FAD49FD45E}" dt="2024-11-05T08:19:28.711" v="3898" actId="14100"/>
          <ac:picMkLst>
            <pc:docMk/>
            <pc:sldMk cId="2653722293" sldId="3079"/>
            <ac:picMk id="6" creationId="{57FD6F70-A9AA-1343-85E8-21788A171427}"/>
          </ac:picMkLst>
        </pc:picChg>
      </pc:sldChg>
      <pc:sldChg chg="modSp add mod">
        <pc:chgData name="xingyan chen" userId="8821e5586c392445" providerId="LiveId" clId="{2A66537E-B7A7-4838-BEC3-60FAD49FD45E}" dt="2024-11-05T08:20:15.313" v="3905"/>
        <pc:sldMkLst>
          <pc:docMk/>
          <pc:sldMk cId="2260816912" sldId="3080"/>
        </pc:sldMkLst>
        <pc:spChg chg="mod">
          <ac:chgData name="xingyan chen" userId="8821e5586c392445" providerId="LiveId" clId="{2A66537E-B7A7-4838-BEC3-60FAD49FD45E}" dt="2024-11-05T08:20:15.313" v="3905"/>
          <ac:spMkLst>
            <pc:docMk/>
            <pc:sldMk cId="2260816912" sldId="3080"/>
            <ac:spMk id="9" creationId="{AAB017DA-9ACB-9950-F8BB-38A22C71D05D}"/>
          </ac:spMkLst>
        </pc:spChg>
      </pc:sldChg>
      <pc:sldChg chg="modSp add mod">
        <pc:chgData name="xingyan chen" userId="8821e5586c392445" providerId="LiveId" clId="{2A66537E-B7A7-4838-BEC3-60FAD49FD45E}" dt="2024-11-05T08:20:27.673" v="3909"/>
        <pc:sldMkLst>
          <pc:docMk/>
          <pc:sldMk cId="1917752461" sldId="3081"/>
        </pc:sldMkLst>
        <pc:spChg chg="mod">
          <ac:chgData name="xingyan chen" userId="8821e5586c392445" providerId="LiveId" clId="{2A66537E-B7A7-4838-BEC3-60FAD49FD45E}" dt="2024-11-05T08:20:27.673" v="3909"/>
          <ac:spMkLst>
            <pc:docMk/>
            <pc:sldMk cId="1917752461" sldId="3081"/>
            <ac:spMk id="9" creationId="{F723566C-314C-5EC2-BA0F-7ECC058AB83D}"/>
          </ac:spMkLst>
        </pc:spChg>
      </pc:sldChg>
      <pc:sldChg chg="modSp add mod">
        <pc:chgData name="xingyan chen" userId="8821e5586c392445" providerId="LiveId" clId="{2A66537E-B7A7-4838-BEC3-60FAD49FD45E}" dt="2024-11-07T05:53:33.400" v="4292" actId="14100"/>
        <pc:sldMkLst>
          <pc:docMk/>
          <pc:sldMk cId="2877300101" sldId="3082"/>
        </pc:sldMkLst>
        <pc:spChg chg="mod">
          <ac:chgData name="xingyan chen" userId="8821e5586c392445" providerId="LiveId" clId="{2A66537E-B7A7-4838-BEC3-60FAD49FD45E}" dt="2024-11-05T08:20:37.801" v="3913"/>
          <ac:spMkLst>
            <pc:docMk/>
            <pc:sldMk cId="2877300101" sldId="3082"/>
            <ac:spMk id="9" creationId="{097AF28E-B6E5-F7DC-200B-EFDCE1D9669A}"/>
          </ac:spMkLst>
        </pc:spChg>
        <pc:spChg chg="mod">
          <ac:chgData name="xingyan chen" userId="8821e5586c392445" providerId="LiveId" clId="{2A66537E-B7A7-4838-BEC3-60FAD49FD45E}" dt="2024-11-07T05:53:28.271" v="4290" actId="14100"/>
          <ac:spMkLst>
            <pc:docMk/>
            <pc:sldMk cId="2877300101" sldId="3082"/>
            <ac:spMk id="12" creationId="{60ED688A-ED36-6A43-51F3-32F99B9ECDB9}"/>
          </ac:spMkLst>
        </pc:spChg>
        <pc:spChg chg="mod">
          <ac:chgData name="xingyan chen" userId="8821e5586c392445" providerId="LiveId" clId="{2A66537E-B7A7-4838-BEC3-60FAD49FD45E}" dt="2024-11-07T05:53:33.400" v="4292" actId="14100"/>
          <ac:spMkLst>
            <pc:docMk/>
            <pc:sldMk cId="2877300101" sldId="3082"/>
            <ac:spMk id="13" creationId="{E26E8985-452C-6EA2-D70C-30E77EAC1BDD}"/>
          </ac:spMkLst>
        </pc:spChg>
        <pc:spChg chg="mod">
          <ac:chgData name="xingyan chen" userId="8821e5586c392445" providerId="LiveId" clId="{2A66537E-B7A7-4838-BEC3-60FAD49FD45E}" dt="2024-11-07T05:53:30.240" v="4291" actId="14100"/>
          <ac:spMkLst>
            <pc:docMk/>
            <pc:sldMk cId="2877300101" sldId="3082"/>
            <ac:spMk id="19" creationId="{F3E4DCF8-8AF4-05E0-08EE-44F85DA8AFFE}"/>
          </ac:spMkLst>
        </pc:spChg>
      </pc:sldChg>
      <pc:sldChg chg="modSp add mod">
        <pc:chgData name="xingyan chen" userId="8821e5586c392445" providerId="LiveId" clId="{2A66537E-B7A7-4838-BEC3-60FAD49FD45E}" dt="2024-11-07T05:54:02.580" v="4294" actId="255"/>
        <pc:sldMkLst>
          <pc:docMk/>
          <pc:sldMk cId="1481665876" sldId="3083"/>
        </pc:sldMkLst>
        <pc:spChg chg="mod">
          <ac:chgData name="xingyan chen" userId="8821e5586c392445" providerId="LiveId" clId="{2A66537E-B7A7-4838-BEC3-60FAD49FD45E}" dt="2024-11-05T08:21:08.722" v="3921"/>
          <ac:spMkLst>
            <pc:docMk/>
            <pc:sldMk cId="1481665876" sldId="3083"/>
            <ac:spMk id="9" creationId="{E9AEB725-CE82-9ED6-63E9-57C8D08FC29C}"/>
          </ac:spMkLst>
        </pc:spChg>
        <pc:spChg chg="mod">
          <ac:chgData name="xingyan chen" userId="8821e5586c392445" providerId="LiveId" clId="{2A66537E-B7A7-4838-BEC3-60FAD49FD45E}" dt="2024-11-07T05:54:02.580" v="4294" actId="255"/>
          <ac:spMkLst>
            <pc:docMk/>
            <pc:sldMk cId="1481665876" sldId="3083"/>
            <ac:spMk id="36" creationId="{9EAE2ACF-ECF4-4100-A106-50BD603F2F94}"/>
          </ac:spMkLst>
        </pc:spChg>
      </pc:sldChg>
      <pc:sldChg chg="addSp delSp modSp add mod">
        <pc:chgData name="xingyan chen" userId="8821e5586c392445" providerId="LiveId" clId="{2A66537E-B7A7-4838-BEC3-60FAD49FD45E}" dt="2024-11-07T05:54:12.553" v="4295" actId="255"/>
        <pc:sldMkLst>
          <pc:docMk/>
          <pc:sldMk cId="3425320599" sldId="3084"/>
        </pc:sldMkLst>
        <pc:spChg chg="add mod">
          <ac:chgData name="xingyan chen" userId="8821e5586c392445" providerId="LiveId" clId="{2A66537E-B7A7-4838-BEC3-60FAD49FD45E}" dt="2024-11-05T08:43:12.917" v="4114" actId="14100"/>
          <ac:spMkLst>
            <pc:docMk/>
            <pc:sldMk cId="3425320599" sldId="3084"/>
            <ac:spMk id="2" creationId="{865203A1-CB0E-A253-4F5D-583C65CBD97C}"/>
          </ac:spMkLst>
        </pc:spChg>
        <pc:spChg chg="add del mod">
          <ac:chgData name="xingyan chen" userId="8821e5586c392445" providerId="LiveId" clId="{2A66537E-B7A7-4838-BEC3-60FAD49FD45E}" dt="2024-11-05T08:42:43.408" v="4104" actId="478"/>
          <ac:spMkLst>
            <pc:docMk/>
            <pc:sldMk cId="3425320599" sldId="3084"/>
            <ac:spMk id="4" creationId="{8DBADA7D-BEF9-7F93-6C69-DF2D45B2580E}"/>
          </ac:spMkLst>
        </pc:spChg>
        <pc:spChg chg="add del mod">
          <ac:chgData name="xingyan chen" userId="8821e5586c392445" providerId="LiveId" clId="{2A66537E-B7A7-4838-BEC3-60FAD49FD45E}" dt="2024-11-05T08:52:42.447" v="4126" actId="478"/>
          <ac:spMkLst>
            <pc:docMk/>
            <pc:sldMk cId="3425320599" sldId="3084"/>
            <ac:spMk id="6" creationId="{F8CC64B2-4170-8869-5BF0-8616BC13AE19}"/>
          </ac:spMkLst>
        </pc:spChg>
        <pc:spChg chg="add mod">
          <ac:chgData name="xingyan chen" userId="8821e5586c392445" providerId="LiveId" clId="{2A66537E-B7A7-4838-BEC3-60FAD49FD45E}" dt="2024-11-07T05:54:12.553" v="4295" actId="255"/>
          <ac:spMkLst>
            <pc:docMk/>
            <pc:sldMk cId="3425320599" sldId="3084"/>
            <ac:spMk id="8" creationId="{386DE422-EA1F-F298-A46F-0FDD8D87052C}"/>
          </ac:spMkLst>
        </pc:spChg>
        <pc:spChg chg="mod">
          <ac:chgData name="xingyan chen" userId="8821e5586c392445" providerId="LiveId" clId="{2A66537E-B7A7-4838-BEC3-60FAD49FD45E}" dt="2024-11-05T08:21:25.829" v="3926"/>
          <ac:spMkLst>
            <pc:docMk/>
            <pc:sldMk cId="3425320599" sldId="3084"/>
            <ac:spMk id="9" creationId="{428B8C14-5F44-FA8D-ACC8-FD04B148E826}"/>
          </ac:spMkLst>
        </pc:spChg>
        <pc:picChg chg="add mod modCrop">
          <ac:chgData name="xingyan chen" userId="8821e5586c392445" providerId="LiveId" clId="{2A66537E-B7A7-4838-BEC3-60FAD49FD45E}" dt="2024-11-05T08:53:25.210" v="4150" actId="1076"/>
          <ac:picMkLst>
            <pc:docMk/>
            <pc:sldMk cId="3425320599" sldId="3084"/>
            <ac:picMk id="3" creationId="{B1042EC0-EF97-67E8-3A18-68A96730EDF5}"/>
          </ac:picMkLst>
        </pc:picChg>
      </pc:sldChg>
      <pc:sldChg chg="add del">
        <pc:chgData name="xingyan chen" userId="8821e5586c392445" providerId="LiveId" clId="{2A66537E-B7A7-4838-BEC3-60FAD49FD45E}" dt="2024-11-05T08:28:54.087" v="4071" actId="47"/>
        <pc:sldMkLst>
          <pc:docMk/>
          <pc:sldMk cId="2176222540" sldId="3085"/>
        </pc:sldMkLst>
      </pc:sldChg>
      <pc:sldChg chg="addSp delSp modSp add mod">
        <pc:chgData name="xingyan chen" userId="8821e5586c392445" providerId="LiveId" clId="{2A66537E-B7A7-4838-BEC3-60FAD49FD45E}" dt="2024-11-05T09:04:07.713" v="4207" actId="12788"/>
        <pc:sldMkLst>
          <pc:docMk/>
          <pc:sldMk cId="3391435427" sldId="3085"/>
        </pc:sldMkLst>
        <pc:spChg chg="del">
          <ac:chgData name="xingyan chen" userId="8821e5586c392445" providerId="LiveId" clId="{2A66537E-B7A7-4838-BEC3-60FAD49FD45E}" dt="2024-11-05T09:02:36.714" v="4157" actId="478"/>
          <ac:spMkLst>
            <pc:docMk/>
            <pc:sldMk cId="3391435427" sldId="3085"/>
            <ac:spMk id="2" creationId="{AE19145E-314F-3FB1-DE12-424A578A7439}"/>
          </ac:spMkLst>
        </pc:spChg>
        <pc:spChg chg="add del mod">
          <ac:chgData name="xingyan chen" userId="8821e5586c392445" providerId="LiveId" clId="{2A66537E-B7A7-4838-BEC3-60FAD49FD45E}" dt="2024-11-05T09:02:41.277" v="4159" actId="478"/>
          <ac:spMkLst>
            <pc:docMk/>
            <pc:sldMk cId="3391435427" sldId="3085"/>
            <ac:spMk id="4" creationId="{58F3834B-803D-5C0C-925E-09B3C0D315FC}"/>
          </ac:spMkLst>
        </pc:spChg>
        <pc:spChg chg="add mod">
          <ac:chgData name="xingyan chen" userId="8821e5586c392445" providerId="LiveId" clId="{2A66537E-B7A7-4838-BEC3-60FAD49FD45E}" dt="2024-11-05T09:02:37.029" v="4158"/>
          <ac:spMkLst>
            <pc:docMk/>
            <pc:sldMk cId="3391435427" sldId="3085"/>
            <ac:spMk id="5" creationId="{3722ACF9-E4C3-0738-BEFB-8ABCF96E1A51}"/>
          </ac:spMkLst>
        </pc:spChg>
        <pc:spChg chg="del">
          <ac:chgData name="xingyan chen" userId="8821e5586c392445" providerId="LiveId" clId="{2A66537E-B7A7-4838-BEC3-60FAD49FD45E}" dt="2024-11-05T09:02:36.714" v="4157" actId="478"/>
          <ac:spMkLst>
            <pc:docMk/>
            <pc:sldMk cId="3391435427" sldId="3085"/>
            <ac:spMk id="17" creationId="{6DD27AB6-4181-B3BB-58CD-1E7A0171D53C}"/>
          </ac:spMkLst>
        </pc:spChg>
        <pc:picChg chg="mod">
          <ac:chgData name="xingyan chen" userId="8821e5586c392445" providerId="LiveId" clId="{2A66537E-B7A7-4838-BEC3-60FAD49FD45E}" dt="2024-11-05T09:04:07.713" v="4207" actId="12788"/>
          <ac:picMkLst>
            <pc:docMk/>
            <pc:sldMk cId="3391435427" sldId="3085"/>
            <ac:picMk id="8" creationId="{0619D855-CD55-9AF8-46F3-A4C994CD448B}"/>
          </ac:picMkLst>
        </pc:picChg>
      </pc:sldChg>
      <pc:sldChg chg="addSp delSp modSp add mod">
        <pc:chgData name="xingyan chen" userId="8821e5586c392445" providerId="LiveId" clId="{2A66537E-B7A7-4838-BEC3-60FAD49FD45E}" dt="2024-11-05T09:04:30.965" v="4246" actId="1036"/>
        <pc:sldMkLst>
          <pc:docMk/>
          <pc:sldMk cId="371396188" sldId="3086"/>
        </pc:sldMkLst>
        <pc:spChg chg="del">
          <ac:chgData name="xingyan chen" userId="8821e5586c392445" providerId="LiveId" clId="{2A66537E-B7A7-4838-BEC3-60FAD49FD45E}" dt="2024-11-05T09:03:00.047" v="4171" actId="478"/>
          <ac:spMkLst>
            <pc:docMk/>
            <pc:sldMk cId="371396188" sldId="3086"/>
            <ac:spMk id="2" creationId="{C03B8ABF-113F-FC68-31D7-AB2CB0F36D5C}"/>
          </ac:spMkLst>
        </pc:spChg>
        <pc:spChg chg="add del mod">
          <ac:chgData name="xingyan chen" userId="8821e5586c392445" providerId="LiveId" clId="{2A66537E-B7A7-4838-BEC3-60FAD49FD45E}" dt="2024-11-05T09:03:02.855" v="4172" actId="478"/>
          <ac:spMkLst>
            <pc:docMk/>
            <pc:sldMk cId="371396188" sldId="3086"/>
            <ac:spMk id="5" creationId="{58F0E144-058B-F131-09AA-887060B6BA8B}"/>
          </ac:spMkLst>
        </pc:spChg>
        <pc:spChg chg="add mod">
          <ac:chgData name="xingyan chen" userId="8821e5586c392445" providerId="LiveId" clId="{2A66537E-B7A7-4838-BEC3-60FAD49FD45E}" dt="2024-11-05T09:03:03.157" v="4173"/>
          <ac:spMkLst>
            <pc:docMk/>
            <pc:sldMk cId="371396188" sldId="3086"/>
            <ac:spMk id="6" creationId="{12F8F3BA-53DF-CDC1-9A82-42E78DE9B277}"/>
          </ac:spMkLst>
        </pc:spChg>
        <pc:spChg chg="del">
          <ac:chgData name="xingyan chen" userId="8821e5586c392445" providerId="LiveId" clId="{2A66537E-B7A7-4838-BEC3-60FAD49FD45E}" dt="2024-11-05T09:03:00.047" v="4171" actId="478"/>
          <ac:spMkLst>
            <pc:docMk/>
            <pc:sldMk cId="371396188" sldId="3086"/>
            <ac:spMk id="17" creationId="{D383F7EE-38ED-1787-02DC-3F9CB4780B07}"/>
          </ac:spMkLst>
        </pc:spChg>
        <pc:picChg chg="mod">
          <ac:chgData name="xingyan chen" userId="8821e5586c392445" providerId="LiveId" clId="{2A66537E-B7A7-4838-BEC3-60FAD49FD45E}" dt="2024-11-05T09:04:30.965" v="4246" actId="1036"/>
          <ac:picMkLst>
            <pc:docMk/>
            <pc:sldMk cId="371396188" sldId="3086"/>
            <ac:picMk id="4" creationId="{DF5BB7A1-A40F-B7A7-7DA0-E3B86034583A}"/>
          </ac:picMkLst>
        </pc:picChg>
      </pc:sldChg>
      <pc:sldChg chg="addSp delSp modSp add mod">
        <pc:chgData name="xingyan chen" userId="8821e5586c392445" providerId="LiveId" clId="{2A66537E-B7A7-4838-BEC3-60FAD49FD45E}" dt="2024-11-05T09:04:40.393" v="4251" actId="1035"/>
        <pc:sldMkLst>
          <pc:docMk/>
          <pc:sldMk cId="452934987" sldId="3087"/>
        </pc:sldMkLst>
        <pc:spChg chg="del">
          <ac:chgData name="xingyan chen" userId="8821e5586c392445" providerId="LiveId" clId="{2A66537E-B7A7-4838-BEC3-60FAD49FD45E}" dt="2024-11-05T09:03:13.969" v="4178" actId="478"/>
          <ac:spMkLst>
            <pc:docMk/>
            <pc:sldMk cId="452934987" sldId="3087"/>
            <ac:spMk id="2" creationId="{FF33642D-3401-9A40-571F-C512C46305B3}"/>
          </ac:spMkLst>
        </pc:spChg>
        <pc:spChg chg="add del mod">
          <ac:chgData name="xingyan chen" userId="8821e5586c392445" providerId="LiveId" clId="{2A66537E-B7A7-4838-BEC3-60FAD49FD45E}" dt="2024-11-05T09:03:16.331" v="4180" actId="478"/>
          <ac:spMkLst>
            <pc:docMk/>
            <pc:sldMk cId="452934987" sldId="3087"/>
            <ac:spMk id="4" creationId="{E6BEE477-28C2-8025-B5CC-F465F6ED5353}"/>
          </ac:spMkLst>
        </pc:spChg>
        <pc:spChg chg="add mod">
          <ac:chgData name="xingyan chen" userId="8821e5586c392445" providerId="LiveId" clId="{2A66537E-B7A7-4838-BEC3-60FAD49FD45E}" dt="2024-11-05T09:03:14.283" v="4179"/>
          <ac:spMkLst>
            <pc:docMk/>
            <pc:sldMk cId="452934987" sldId="3087"/>
            <ac:spMk id="6" creationId="{6BDE8413-1EB0-7B73-E90A-FB9B32EDF408}"/>
          </ac:spMkLst>
        </pc:spChg>
        <pc:spChg chg="del">
          <ac:chgData name="xingyan chen" userId="8821e5586c392445" providerId="LiveId" clId="{2A66537E-B7A7-4838-BEC3-60FAD49FD45E}" dt="2024-11-05T09:03:13.969" v="4178" actId="478"/>
          <ac:spMkLst>
            <pc:docMk/>
            <pc:sldMk cId="452934987" sldId="3087"/>
            <ac:spMk id="17" creationId="{4D1AEDB2-3C9C-3B35-1579-0BC9BE9565C8}"/>
          </ac:spMkLst>
        </pc:spChg>
        <pc:picChg chg="mod">
          <ac:chgData name="xingyan chen" userId="8821e5586c392445" providerId="LiveId" clId="{2A66537E-B7A7-4838-BEC3-60FAD49FD45E}" dt="2024-11-05T09:04:40.393" v="4251" actId="1035"/>
          <ac:picMkLst>
            <pc:docMk/>
            <pc:sldMk cId="452934987" sldId="3087"/>
            <ac:picMk id="5" creationId="{FF1276C7-1DD4-4165-17BB-FC59E7C9C9A3}"/>
          </ac:picMkLst>
        </pc:picChg>
      </pc:sldChg>
      <pc:sldChg chg="addSp delSp modSp add mod">
        <pc:chgData name="xingyan chen" userId="8821e5586c392445" providerId="LiveId" clId="{2A66537E-B7A7-4838-BEC3-60FAD49FD45E}" dt="2024-11-05T09:04:47.219" v="4253" actId="12788"/>
        <pc:sldMkLst>
          <pc:docMk/>
          <pc:sldMk cId="1879719318" sldId="3088"/>
        </pc:sldMkLst>
        <pc:spChg chg="del">
          <ac:chgData name="xingyan chen" userId="8821e5586c392445" providerId="LiveId" clId="{2A66537E-B7A7-4838-BEC3-60FAD49FD45E}" dt="2024-11-05T09:03:40.951" v="4196" actId="478"/>
          <ac:spMkLst>
            <pc:docMk/>
            <pc:sldMk cId="1879719318" sldId="3088"/>
            <ac:spMk id="2" creationId="{B9856DDF-8F90-50E7-B1DB-8ECB712CC746}"/>
          </ac:spMkLst>
        </pc:spChg>
        <pc:spChg chg="add del mod">
          <ac:chgData name="xingyan chen" userId="8821e5586c392445" providerId="LiveId" clId="{2A66537E-B7A7-4838-BEC3-60FAD49FD45E}" dt="2024-11-05T09:03:43.182" v="4197" actId="478"/>
          <ac:spMkLst>
            <pc:docMk/>
            <pc:sldMk cId="1879719318" sldId="3088"/>
            <ac:spMk id="4" creationId="{1A4A3966-8C36-80F7-BAFE-502D66AF5F8C}"/>
          </ac:spMkLst>
        </pc:spChg>
        <pc:spChg chg="add mod">
          <ac:chgData name="xingyan chen" userId="8821e5586c392445" providerId="LiveId" clId="{2A66537E-B7A7-4838-BEC3-60FAD49FD45E}" dt="2024-11-05T09:03:43.544" v="4198"/>
          <ac:spMkLst>
            <pc:docMk/>
            <pc:sldMk cId="1879719318" sldId="3088"/>
            <ac:spMk id="6" creationId="{7591E1BF-62D3-6BCC-80CA-A33185454DB7}"/>
          </ac:spMkLst>
        </pc:spChg>
        <pc:spChg chg="del">
          <ac:chgData name="xingyan chen" userId="8821e5586c392445" providerId="LiveId" clId="{2A66537E-B7A7-4838-BEC3-60FAD49FD45E}" dt="2024-11-05T09:03:40.951" v="4196" actId="478"/>
          <ac:spMkLst>
            <pc:docMk/>
            <pc:sldMk cId="1879719318" sldId="3088"/>
            <ac:spMk id="17" creationId="{C774DAD7-9D3F-BCA4-4DAD-C8947EBDAAA7}"/>
          </ac:spMkLst>
        </pc:spChg>
        <pc:picChg chg="mod">
          <ac:chgData name="xingyan chen" userId="8821e5586c392445" providerId="LiveId" clId="{2A66537E-B7A7-4838-BEC3-60FAD49FD45E}" dt="2024-11-05T09:04:47.219" v="4253" actId="12788"/>
          <ac:picMkLst>
            <pc:docMk/>
            <pc:sldMk cId="1879719318" sldId="3088"/>
            <ac:picMk id="5" creationId="{7F66E480-6C92-7D93-9FED-087682FEAD5B}"/>
          </ac:picMkLst>
        </pc:picChg>
      </pc:sldChg>
      <pc:sldChg chg="addSp delSp modSp add mod">
        <pc:chgData name="xingyan chen" userId="8821e5586c392445" providerId="LiveId" clId="{2A66537E-B7A7-4838-BEC3-60FAD49FD45E}" dt="2024-11-05T09:05:17.748" v="4274" actId="12788"/>
        <pc:sldMkLst>
          <pc:docMk/>
          <pc:sldMk cId="982415573" sldId="3089"/>
        </pc:sldMkLst>
        <pc:spChg chg="del">
          <ac:chgData name="xingyan chen" userId="8821e5586c392445" providerId="LiveId" clId="{2A66537E-B7A7-4838-BEC3-60FAD49FD45E}" dt="2024-11-05T09:05:01.711" v="4255" actId="478"/>
          <ac:spMkLst>
            <pc:docMk/>
            <pc:sldMk cId="982415573" sldId="3089"/>
            <ac:spMk id="2" creationId="{737F7557-5B6E-6618-2BC6-D2249139990D}"/>
          </ac:spMkLst>
        </pc:spChg>
        <pc:spChg chg="add del mod">
          <ac:chgData name="xingyan chen" userId="8821e5586c392445" providerId="LiveId" clId="{2A66537E-B7A7-4838-BEC3-60FAD49FD45E}" dt="2024-11-05T09:05:08.308" v="4257" actId="478"/>
          <ac:spMkLst>
            <pc:docMk/>
            <pc:sldMk cId="982415573" sldId="3089"/>
            <ac:spMk id="5" creationId="{6301D782-BBDE-35B6-8AF4-0780300C7235}"/>
          </ac:spMkLst>
        </pc:spChg>
        <pc:spChg chg="add mod">
          <ac:chgData name="xingyan chen" userId="8821e5586c392445" providerId="LiveId" clId="{2A66537E-B7A7-4838-BEC3-60FAD49FD45E}" dt="2024-11-05T09:05:01.989" v="4256"/>
          <ac:spMkLst>
            <pc:docMk/>
            <pc:sldMk cId="982415573" sldId="3089"/>
            <ac:spMk id="6" creationId="{D90E8DFB-F2B7-02FD-C5B9-F85FC8E268FB}"/>
          </ac:spMkLst>
        </pc:spChg>
        <pc:spChg chg="del">
          <ac:chgData name="xingyan chen" userId="8821e5586c392445" providerId="LiveId" clId="{2A66537E-B7A7-4838-BEC3-60FAD49FD45E}" dt="2024-11-05T09:05:01.711" v="4255" actId="478"/>
          <ac:spMkLst>
            <pc:docMk/>
            <pc:sldMk cId="982415573" sldId="3089"/>
            <ac:spMk id="17" creationId="{F7B9698B-40AC-FB74-AB3C-CC152E86FB92}"/>
          </ac:spMkLst>
        </pc:spChg>
        <pc:picChg chg="mod">
          <ac:chgData name="xingyan chen" userId="8821e5586c392445" providerId="LiveId" clId="{2A66537E-B7A7-4838-BEC3-60FAD49FD45E}" dt="2024-11-05T09:05:17.748" v="4274" actId="12788"/>
          <ac:picMkLst>
            <pc:docMk/>
            <pc:sldMk cId="982415573" sldId="3089"/>
            <ac:picMk id="4" creationId="{88258D60-3099-425B-98F0-9DFCEB84917E}"/>
          </ac:picMkLst>
        </pc:picChg>
      </pc:sldChg>
      <pc:sldChg chg="add">
        <pc:chgData name="xingyan chen" userId="8821e5586c392445" providerId="LiveId" clId="{2A66537E-B7A7-4838-BEC3-60FAD49FD45E}" dt="2024-11-07T07:47:05.320" v="4336"/>
        <pc:sldMkLst>
          <pc:docMk/>
          <pc:sldMk cId="2143554744" sldId="3090"/>
        </pc:sldMkLst>
      </pc:sldChg>
      <pc:sldChg chg="modSp add mod">
        <pc:chgData name="xingyan chen" userId="8821e5586c392445" providerId="LiveId" clId="{2A66537E-B7A7-4838-BEC3-60FAD49FD45E}" dt="2024-11-07T07:48:08.428" v="4344" actId="207"/>
        <pc:sldMkLst>
          <pc:docMk/>
          <pc:sldMk cId="1765840175" sldId="3091"/>
        </pc:sldMkLst>
        <pc:spChg chg="mod">
          <ac:chgData name="xingyan chen" userId="8821e5586c392445" providerId="LiveId" clId="{2A66537E-B7A7-4838-BEC3-60FAD49FD45E}" dt="2024-11-07T07:48:08.428" v="4344" actId="207"/>
          <ac:spMkLst>
            <pc:docMk/>
            <pc:sldMk cId="1765840175" sldId="3091"/>
            <ac:spMk id="3" creationId="{4C422940-030F-C527-03B1-9F6D505185F4}"/>
          </ac:spMkLst>
        </pc:spChg>
        <pc:spChg chg="mod">
          <ac:chgData name="xingyan chen" userId="8821e5586c392445" providerId="LiveId" clId="{2A66537E-B7A7-4838-BEC3-60FAD49FD45E}" dt="2024-11-07T07:48:01.997" v="4342" actId="207"/>
          <ac:spMkLst>
            <pc:docMk/>
            <pc:sldMk cId="1765840175" sldId="3091"/>
            <ac:spMk id="5" creationId="{461AD11F-03EA-9693-EBD3-8F1D629ABEE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这类数据集通常包括多种语言的相似或相同的内容，例如双语或多语言 新闻文章、翻译文本等，也被称为平行语料库（</a:t>
            </a:r>
            <a:r>
              <a:rPr lang="en-US" altLang="zh-CN" dirty="0"/>
              <a:t>Parallel Corpus</a:t>
            </a:r>
            <a:r>
              <a:rPr lang="zh-CN" altLang="en-US" dirty="0"/>
              <a:t>）。采用多语 言语料进行训练的模型，不仅在机器翻译、多语言摘要生成以及问答系统等任 务上性能提升，而且通常优于那些仅针对单一语言进行训练的模型。构建多语 言语料库主要有两种方法。第一种方法是从网页等在线资源抽取文本，比如 </a:t>
            </a:r>
            <a:r>
              <a:rPr lang="en-US" altLang="zh-CN" dirty="0" err="1"/>
              <a:t>ParaCrawl</a:t>
            </a:r>
            <a:r>
              <a:rPr lang="en-US" altLang="zh-CN" dirty="0"/>
              <a:t> [9] </a:t>
            </a:r>
            <a:r>
              <a:rPr lang="zh-CN" altLang="en-US" dirty="0"/>
              <a:t>通过爬虫构建了公开可获取的多语言语料，包括</a:t>
            </a:r>
            <a:r>
              <a:rPr lang="en-US" altLang="zh-CN" dirty="0"/>
              <a:t>2.23 </a:t>
            </a:r>
            <a:r>
              <a:rPr lang="zh-CN" altLang="en-US" dirty="0"/>
              <a:t>亿条文本对。由北京智源人工智能研究院发布的</a:t>
            </a:r>
            <a:r>
              <a:rPr lang="en-US" altLang="zh-CN" dirty="0"/>
              <a:t>MTP </a:t>
            </a:r>
            <a:r>
              <a:rPr lang="zh-CN" altLang="en-US" dirty="0"/>
              <a:t>是目前最大的开源对齐中英文本 对，包括</a:t>
            </a:r>
            <a:r>
              <a:rPr lang="en-US" altLang="zh-CN" dirty="0"/>
              <a:t>3 </a:t>
            </a:r>
            <a:r>
              <a:rPr lang="zh-CN" altLang="en-US" dirty="0"/>
              <a:t>亿条。第二种方法是收集联合国多语言文档，比如</a:t>
            </a:r>
            <a:r>
              <a:rPr lang="en-US" altLang="zh-CN" dirty="0" err="1"/>
              <a:t>MultiUN</a:t>
            </a:r>
            <a:r>
              <a:rPr lang="en-US" altLang="zh-CN" dirty="0"/>
              <a:t> [45] </a:t>
            </a:r>
            <a:r>
              <a:rPr lang="zh-CN" altLang="en-US" dirty="0"/>
              <a:t>采集了联合国官方文档系统的阿拉伯语、汉语、英语、法语、俄语和西班牙语 等六种联合国官方语言的文档，而</a:t>
            </a:r>
            <a:r>
              <a:rPr lang="en-US" altLang="zh-CN" dirty="0" err="1"/>
              <a:t>UNCorpus</a:t>
            </a:r>
            <a:r>
              <a:rPr lang="en-US" altLang="zh-CN" dirty="0"/>
              <a:t> [225] </a:t>
            </a:r>
            <a:r>
              <a:rPr lang="zh-CN" altLang="en-US" dirty="0"/>
              <a:t>则进一步将联合国文档的 对齐到句子级别。</a:t>
            </a:r>
          </a:p>
        </p:txBody>
      </p:sp>
      <p:sp>
        <p:nvSpPr>
          <p:cNvPr id="4" name="灯片编号占位符 3"/>
          <p:cNvSpPr>
            <a:spLocks noGrp="1"/>
          </p:cNvSpPr>
          <p:nvPr>
            <p:ph type="sldNum" sz="quarter" idx="5"/>
          </p:nvPr>
        </p:nvSpPr>
        <p:spPr/>
        <p:txBody>
          <a:bodyPr/>
          <a:lstStyle/>
          <a:p>
            <a:fld id="{22B32B55-6CD0-40C0-BAFE-D331F0A28190}" type="slidenum">
              <a:rPr lang="en-US" altLang="zh-CN" smtClean="0"/>
              <a:t>11</a:t>
            </a:fld>
            <a:endParaRPr lang="en-US" altLang="zh-CN"/>
          </a:p>
        </p:txBody>
      </p:sp>
    </p:spTree>
    <p:extLst>
      <p:ext uri="{BB962C8B-B14F-4D97-AF65-F5344CB8AC3E}">
        <p14:creationId xmlns:p14="http://schemas.microsoft.com/office/powerpoint/2010/main" val="3200759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12</a:t>
            </a:fld>
            <a:endParaRPr lang="en-US" altLang="zh-CN"/>
          </a:p>
        </p:txBody>
      </p:sp>
    </p:spTree>
    <p:extLst>
      <p:ext uri="{BB962C8B-B14F-4D97-AF65-F5344CB8AC3E}">
        <p14:creationId xmlns:p14="http://schemas.microsoft.com/office/powerpoint/2010/main" val="3359774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13</a:t>
            </a:fld>
            <a:endParaRPr lang="en-US" altLang="zh-CN"/>
          </a:p>
        </p:txBody>
      </p:sp>
    </p:spTree>
    <p:extLst>
      <p:ext uri="{BB962C8B-B14F-4D97-AF65-F5344CB8AC3E}">
        <p14:creationId xmlns:p14="http://schemas.microsoft.com/office/powerpoint/2010/main" val="424382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14</a:t>
            </a:fld>
            <a:endParaRPr lang="en-US" altLang="zh-CN"/>
          </a:p>
        </p:txBody>
      </p:sp>
    </p:spTree>
    <p:extLst>
      <p:ext uri="{BB962C8B-B14F-4D97-AF65-F5344CB8AC3E}">
        <p14:creationId xmlns:p14="http://schemas.microsoft.com/office/powerpoint/2010/main" val="3800378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在训练大模型的过程中，可以选择多个单类别的语料库进行组合，也可 以直接使用多类别语料库。针对英文场景，主流的多类别语料库包括</a:t>
            </a:r>
            <a:r>
              <a:rPr lang="en-US" altLang="zh-CN" dirty="0"/>
              <a:t>Pile</a:t>
            </a:r>
            <a:r>
              <a:rPr lang="zh-CN" altLang="en-US" dirty="0"/>
              <a:t>、 </a:t>
            </a:r>
            <a:r>
              <a:rPr lang="en-US" altLang="zh-CN" dirty="0" err="1"/>
              <a:t>TigerBot_pretrain_en</a:t>
            </a:r>
            <a:r>
              <a:rPr lang="en-US" altLang="zh-CN" dirty="0"/>
              <a:t> [25] </a:t>
            </a:r>
            <a:r>
              <a:rPr lang="zh-CN" altLang="en-US" dirty="0"/>
              <a:t>和</a:t>
            </a:r>
            <a:r>
              <a:rPr lang="en-US" altLang="zh-CN" dirty="0"/>
              <a:t>Dolma [156]</a:t>
            </a:r>
            <a:r>
              <a:rPr lang="zh-CN" altLang="en-US" dirty="0"/>
              <a:t>，其规模分别为</a:t>
            </a:r>
            <a:r>
              <a:rPr lang="en-US" altLang="zh-CN" dirty="0"/>
              <a:t>825 GB</a:t>
            </a:r>
            <a:r>
              <a:rPr lang="zh-CN" altLang="en-US" dirty="0"/>
              <a:t>、</a:t>
            </a:r>
            <a:r>
              <a:rPr lang="en-US" altLang="zh-CN" dirty="0"/>
              <a:t>51 GB </a:t>
            </a:r>
            <a:r>
              <a:rPr lang="zh-CN" altLang="en-US" dirty="0"/>
              <a:t>和</a:t>
            </a:r>
            <a:r>
              <a:rPr lang="en-US" altLang="zh-CN" dirty="0"/>
              <a:t>11.24 TB</a:t>
            </a:r>
            <a:r>
              <a:rPr lang="zh-CN" altLang="en-US" dirty="0"/>
              <a:t>。在中文场景下，主流的多类别语料库有</a:t>
            </a:r>
            <a:r>
              <a:rPr lang="en-US" altLang="zh-CN" dirty="0"/>
              <a:t>MNBVC </a:t>
            </a:r>
            <a:r>
              <a:rPr lang="zh-CN" altLang="en-US" dirty="0"/>
              <a:t>和</a:t>
            </a:r>
            <a:r>
              <a:rPr lang="en-US" altLang="zh-CN" dirty="0"/>
              <a:t>Tiger- </a:t>
            </a:r>
            <a:r>
              <a:rPr lang="en-US" altLang="zh-CN" dirty="0" err="1"/>
              <a:t>Bot_pretrain_zh</a:t>
            </a:r>
            <a:r>
              <a:rPr lang="en-US" altLang="zh-CN" dirty="0"/>
              <a:t> [25]</a:t>
            </a:r>
            <a:r>
              <a:rPr lang="zh-CN" altLang="en-US" dirty="0"/>
              <a:t>。此外，还有两个多类别、多语言的语料库，分别是</a:t>
            </a:r>
            <a:r>
              <a:rPr lang="en-US" altLang="zh-CN" dirty="0"/>
              <a:t>Wan- </a:t>
            </a:r>
            <a:r>
              <a:rPr lang="en-US" altLang="zh-CN" dirty="0" err="1"/>
              <a:t>JuanText</a:t>
            </a:r>
            <a:r>
              <a:rPr lang="en-US" altLang="zh-CN" dirty="0"/>
              <a:t> </a:t>
            </a:r>
            <a:r>
              <a:rPr lang="zh-CN" altLang="en-US" dirty="0"/>
              <a:t>和</a:t>
            </a:r>
            <a:r>
              <a:rPr lang="en-US" altLang="zh-CN" dirty="0"/>
              <a:t>ROOTS [84]</a:t>
            </a:r>
            <a:r>
              <a:rPr lang="zh-CN" altLang="en-US" dirty="0"/>
              <a:t>。前者包括中英两种语言的网页、专利和考试题，后 者包括</a:t>
            </a:r>
            <a:r>
              <a:rPr lang="en-US" altLang="zh-CN" dirty="0"/>
              <a:t>46 </a:t>
            </a:r>
            <a:r>
              <a:rPr lang="zh-CN" altLang="en-US" dirty="0"/>
              <a:t>种自然语言和</a:t>
            </a:r>
            <a:r>
              <a:rPr lang="en-US" altLang="zh-CN" dirty="0"/>
              <a:t>13 </a:t>
            </a:r>
            <a:r>
              <a:rPr lang="zh-CN" altLang="en-US" dirty="0"/>
              <a:t>种编程语言，总计</a:t>
            </a:r>
            <a:r>
              <a:rPr lang="en-US" altLang="zh-CN" dirty="0"/>
              <a:t>1.6 TB</a:t>
            </a:r>
            <a:r>
              <a:rPr lang="zh-CN" altLang="en-US" dirty="0"/>
              <a:t>。部分语料库中不同类 别的主要分布如表</a:t>
            </a:r>
            <a:r>
              <a:rPr lang="en-US" altLang="zh-CN" dirty="0"/>
              <a:t>8.2</a:t>
            </a:r>
            <a:r>
              <a:rPr lang="zh-CN" altLang="en-US" dirty="0"/>
              <a:t>所示。</a:t>
            </a:r>
            <a:endParaRPr lang="en-US" altLang="zh-CN" dirty="0"/>
          </a:p>
          <a:p>
            <a:r>
              <a:rPr lang="zh-CN" altLang="en-US" dirty="0"/>
              <a:t>此外，在金融和医疗等垂直领域，也有大量数据集可用于大模型训练，能够显著增强其在下游任务中的表现。例如，在金融领域，历史市场数据、交易记录和财务报告等可以帮助模型更好地预测市场趋势、评估风险和进行投资决策；在医疗领域，电子病历、临床试验数据以及医学影像等丰富资料，可用于疾病诊断、个性化治疗方案推荐以及患者健康管理等应用场景。这些专门数据集的应用，不仅提高了大模型在特定领域内的准确性和可靠性，还促进了各行业在智能化和自动化方向的发展。部分数据集如表</a:t>
            </a:r>
            <a:r>
              <a:rPr lang="en-US" altLang="zh-CN" dirty="0"/>
              <a:t>8.3</a:t>
            </a:r>
            <a:r>
              <a:rPr lang="zh-CN" altLang="en-US" dirty="0"/>
              <a:t>所示，大部分均开放下载。</a:t>
            </a:r>
          </a:p>
        </p:txBody>
      </p:sp>
      <p:sp>
        <p:nvSpPr>
          <p:cNvPr id="4" name="灯片编号占位符 3"/>
          <p:cNvSpPr>
            <a:spLocks noGrp="1"/>
          </p:cNvSpPr>
          <p:nvPr>
            <p:ph type="sldNum" sz="quarter" idx="5"/>
          </p:nvPr>
        </p:nvSpPr>
        <p:spPr/>
        <p:txBody>
          <a:bodyPr/>
          <a:lstStyle/>
          <a:p>
            <a:fld id="{22B32B55-6CD0-40C0-BAFE-D331F0A28190}" type="slidenum">
              <a:rPr lang="en-US" altLang="zh-CN" smtClean="0"/>
              <a:t>15</a:t>
            </a:fld>
            <a:endParaRPr lang="en-US" altLang="zh-CN"/>
          </a:p>
        </p:txBody>
      </p:sp>
    </p:spTree>
    <p:extLst>
      <p:ext uri="{BB962C8B-B14F-4D97-AF65-F5344CB8AC3E}">
        <p14:creationId xmlns:p14="http://schemas.microsoft.com/office/powerpoint/2010/main" val="137084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16</a:t>
            </a:fld>
            <a:endParaRPr lang="en-US" altLang="zh-CN"/>
          </a:p>
        </p:txBody>
      </p:sp>
    </p:spTree>
    <p:extLst>
      <p:ext uri="{BB962C8B-B14F-4D97-AF65-F5344CB8AC3E}">
        <p14:creationId xmlns:p14="http://schemas.microsoft.com/office/powerpoint/2010/main" val="10045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M5Product </a:t>
            </a:r>
            <a:r>
              <a:rPr lang="zh-CN" altLang="en-US" dirty="0"/>
              <a:t>是针对电子商务的基准数据集。它包含了 </a:t>
            </a:r>
            <a:r>
              <a:rPr lang="en-US" altLang="zh-CN" dirty="0"/>
              <a:t>600 </a:t>
            </a:r>
            <a:r>
              <a:rPr lang="zh-CN" altLang="en-US" dirty="0"/>
              <a:t>万个多模态样本，涵盖了</a:t>
            </a:r>
            <a:r>
              <a:rPr lang="en-US" altLang="zh-CN" dirty="0"/>
              <a:t>6000 </a:t>
            </a:r>
            <a:r>
              <a:rPr lang="zh-CN" altLang="en-US" dirty="0"/>
              <a:t>个类别、</a:t>
            </a:r>
            <a:r>
              <a:rPr lang="en-US" altLang="zh-CN" dirty="0"/>
              <a:t>5000 </a:t>
            </a:r>
            <a:r>
              <a:rPr lang="zh-CN" altLang="en-US" dirty="0"/>
              <a:t>个属性和</a:t>
            </a:r>
            <a:r>
              <a:rPr lang="en-US" altLang="zh-CN" dirty="0"/>
              <a:t>5 </a:t>
            </a:r>
            <a:r>
              <a:rPr lang="zh-CN" altLang="en-US" dirty="0"/>
              <a:t>种模态，包 括视觉图像、表格、视频、语言描述和音频。值得注意的是，</a:t>
            </a:r>
            <a:r>
              <a:rPr lang="en-US" altLang="zh-CN" dirty="0"/>
              <a:t>M5Product </a:t>
            </a:r>
            <a:r>
              <a:rPr lang="zh-CN" altLang="en-US" dirty="0"/>
              <a:t>数据集不同于标准的多模态数据集，它的样本可能只包含一部分模态。</a:t>
            </a:r>
            <a:endParaRPr lang="en-US" altLang="zh-CN" dirty="0"/>
          </a:p>
          <a:p>
            <a:r>
              <a:rPr lang="en-US" altLang="zh-CN" dirty="0"/>
              <a:t>TVQA [88]</a:t>
            </a:r>
            <a:r>
              <a:rPr lang="zh-CN" altLang="en-US" dirty="0"/>
              <a:t>：该数据集基于</a:t>
            </a:r>
            <a:r>
              <a:rPr lang="en-US" altLang="zh-CN" dirty="0"/>
              <a:t>6 </a:t>
            </a:r>
            <a:r>
              <a:rPr lang="zh-CN" altLang="en-US" dirty="0"/>
              <a:t>个长篇电视节目，其中包括情景喜剧、医 学剧和犯罪剧。该数据集包含来自</a:t>
            </a:r>
            <a:r>
              <a:rPr lang="en-US" altLang="zh-CN" dirty="0"/>
              <a:t>21,793 </a:t>
            </a:r>
            <a:r>
              <a:rPr lang="zh-CN" altLang="en-US" dirty="0"/>
              <a:t>个视频剪辑的约</a:t>
            </a:r>
            <a:r>
              <a:rPr lang="en-US" altLang="zh-CN" dirty="0"/>
              <a:t>152,545 </a:t>
            </a:r>
            <a:r>
              <a:rPr lang="zh-CN" altLang="en-US" dirty="0"/>
              <a:t>个问 题</a:t>
            </a:r>
            <a:r>
              <a:rPr lang="en-US" altLang="zh-CN" dirty="0"/>
              <a:t>-</a:t>
            </a:r>
            <a:r>
              <a:rPr lang="zh-CN" altLang="en-US" dirty="0"/>
              <a:t>答案对。</a:t>
            </a:r>
            <a:endParaRPr lang="en-US" altLang="zh-CN" dirty="0"/>
          </a:p>
          <a:p>
            <a:r>
              <a:rPr lang="en-US" altLang="zh-CN" dirty="0"/>
              <a:t>HT100M [113]</a:t>
            </a:r>
            <a:r>
              <a:rPr lang="zh-CN" altLang="en-US" dirty="0"/>
              <a:t>：该数据集包含约</a:t>
            </a:r>
            <a:r>
              <a:rPr lang="en-US" altLang="zh-CN" dirty="0"/>
              <a:t>1.36 </a:t>
            </a:r>
            <a:r>
              <a:rPr lang="zh-CN" altLang="en-US" dirty="0"/>
              <a:t>亿个视频剪辑，这些视频剪辑来自 </a:t>
            </a:r>
            <a:r>
              <a:rPr lang="en-US" altLang="zh-CN" dirty="0"/>
              <a:t>122 </a:t>
            </a:r>
            <a:r>
              <a:rPr lang="zh-CN" altLang="en-US" dirty="0"/>
              <a:t>万个叙述性教学视频。这些视频的内容主要集中在人类活动上，涵 盖了</a:t>
            </a:r>
            <a:r>
              <a:rPr lang="en-US" altLang="zh-CN" dirty="0"/>
              <a:t>23,000 </a:t>
            </a:r>
            <a:r>
              <a:rPr lang="zh-CN" altLang="en-US" dirty="0"/>
              <a:t>种不同的任务</a:t>
            </a:r>
            <a:endParaRPr lang="en-US" altLang="zh-CN" dirty="0"/>
          </a:p>
          <a:p>
            <a:r>
              <a:rPr lang="en-US" altLang="zh-CN" dirty="0"/>
              <a:t>YFCC-100M [168]</a:t>
            </a:r>
            <a:r>
              <a:rPr lang="zh-CN" altLang="en-US" dirty="0"/>
              <a:t>：该数据集包含了</a:t>
            </a:r>
            <a:r>
              <a:rPr lang="en-US" altLang="zh-CN" dirty="0"/>
              <a:t>1 </a:t>
            </a:r>
            <a:r>
              <a:rPr lang="zh-CN" altLang="en-US" dirty="0"/>
              <a:t>亿个媒体对象（其中有</a:t>
            </a:r>
            <a:r>
              <a:rPr lang="en-US" altLang="zh-CN" dirty="0"/>
              <a:t>9920 </a:t>
            </a:r>
            <a:r>
              <a:rPr lang="zh-CN" altLang="en-US" dirty="0"/>
              <a:t>万张 照片和</a:t>
            </a:r>
            <a:r>
              <a:rPr lang="en-US" altLang="zh-CN" dirty="0"/>
              <a:t>80 </a:t>
            </a:r>
            <a:r>
              <a:rPr lang="zh-CN" altLang="en-US" dirty="0"/>
              <a:t>万个视频），这些数据是从</a:t>
            </a:r>
            <a:r>
              <a:rPr lang="en-US" altLang="zh-CN" dirty="0"/>
              <a:t>Flickr </a:t>
            </a:r>
            <a:r>
              <a:rPr lang="zh-CN" altLang="en-US" dirty="0"/>
              <a:t>上收集的，时间跨度为</a:t>
            </a:r>
            <a:r>
              <a:rPr lang="en-US" altLang="zh-CN" dirty="0"/>
              <a:t>2004 </a:t>
            </a:r>
            <a:r>
              <a:rPr lang="zh-CN" altLang="en-US" dirty="0"/>
              <a:t>年至</a:t>
            </a:r>
            <a:r>
              <a:rPr lang="en-US" altLang="zh-CN" dirty="0"/>
              <a:t>2014 </a:t>
            </a:r>
            <a:r>
              <a:rPr lang="zh-CN" altLang="en-US" dirty="0"/>
              <a:t>年。值得注意的是，</a:t>
            </a:r>
            <a:r>
              <a:rPr lang="en-US" altLang="zh-CN" dirty="0"/>
              <a:t>YFCC-100M </a:t>
            </a:r>
            <a:r>
              <a:rPr lang="zh-CN" altLang="en-US" dirty="0"/>
              <a:t>数据集不断演变，各种扩展 包会不定期发布。</a:t>
            </a:r>
          </a:p>
        </p:txBody>
      </p:sp>
      <p:sp>
        <p:nvSpPr>
          <p:cNvPr id="4" name="灯片编号占位符 3"/>
          <p:cNvSpPr>
            <a:spLocks noGrp="1"/>
          </p:cNvSpPr>
          <p:nvPr>
            <p:ph type="sldNum" sz="quarter" idx="5"/>
          </p:nvPr>
        </p:nvSpPr>
        <p:spPr/>
        <p:txBody>
          <a:bodyPr/>
          <a:lstStyle/>
          <a:p>
            <a:fld id="{22B32B55-6CD0-40C0-BAFE-D331F0A28190}" type="slidenum">
              <a:rPr lang="en-US" altLang="zh-CN" smtClean="0"/>
              <a:t>17</a:t>
            </a:fld>
            <a:endParaRPr lang="en-US" altLang="zh-CN"/>
          </a:p>
        </p:txBody>
      </p:sp>
    </p:spTree>
    <p:extLst>
      <p:ext uri="{BB962C8B-B14F-4D97-AF65-F5344CB8AC3E}">
        <p14:creationId xmlns:p14="http://schemas.microsoft.com/office/powerpoint/2010/main" val="1060256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18</a:t>
            </a:fld>
            <a:endParaRPr lang="en-US" altLang="zh-CN"/>
          </a:p>
        </p:txBody>
      </p:sp>
    </p:spTree>
    <p:extLst>
      <p:ext uri="{BB962C8B-B14F-4D97-AF65-F5344CB8AC3E}">
        <p14:creationId xmlns:p14="http://schemas.microsoft.com/office/powerpoint/2010/main" val="1980566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19</a:t>
            </a:fld>
            <a:endParaRPr lang="en-US" altLang="zh-CN"/>
          </a:p>
        </p:txBody>
      </p:sp>
    </p:spTree>
    <p:extLst>
      <p:ext uri="{BB962C8B-B14F-4D97-AF65-F5344CB8AC3E}">
        <p14:creationId xmlns:p14="http://schemas.microsoft.com/office/powerpoint/2010/main" val="1039302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20</a:t>
            </a:fld>
            <a:endParaRPr lang="en-US" altLang="zh-CN"/>
          </a:p>
        </p:txBody>
      </p:sp>
    </p:spTree>
    <p:extLst>
      <p:ext uri="{BB962C8B-B14F-4D97-AF65-F5344CB8AC3E}">
        <p14:creationId xmlns:p14="http://schemas.microsoft.com/office/powerpoint/2010/main" val="2895063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这张图展示了关于</a:t>
            </a:r>
            <a:r>
              <a:rPr lang="en-US" altLang="zh-CN" dirty="0"/>
              <a:t>LM-XL</a:t>
            </a:r>
            <a:r>
              <a:rPr lang="zh-CN" altLang="en-US" dirty="0"/>
              <a:t>模型在不同过滤条件下的实验结果。</a:t>
            </a:r>
          </a:p>
          <a:p>
            <a:r>
              <a:rPr lang="en-US" altLang="zh-CN" dirty="0"/>
              <a:t>1. </a:t>
            </a:r>
            <a:r>
              <a:rPr lang="zh-CN" altLang="en-US" dirty="0"/>
              <a:t>毒性过滤：</a:t>
            </a:r>
          </a:p>
          <a:p>
            <a:r>
              <a:rPr lang="zh-CN" altLang="en-US" dirty="0"/>
              <a:t>   </a:t>
            </a:r>
            <a:r>
              <a:rPr lang="en-US" altLang="zh-CN" dirty="0"/>
              <a:t>- </a:t>
            </a:r>
            <a:r>
              <a:rPr lang="zh-CN" altLang="en-US" dirty="0"/>
              <a:t>图表左侧显示了毒性过滤对模型识别和生成毒性文本能力的影响。随着过滤阈值的增加，模型生成毒性文本的能力下降，而识别毒性的能力提高。</a:t>
            </a:r>
          </a:p>
          <a:p>
            <a:r>
              <a:rPr lang="en-US" altLang="zh-CN" dirty="0"/>
              <a:t>2. </a:t>
            </a:r>
            <a:r>
              <a:rPr lang="zh-CN" altLang="en-US" dirty="0"/>
              <a:t>质量过滤：</a:t>
            </a:r>
          </a:p>
          <a:p>
            <a:r>
              <a:rPr lang="zh-CN" altLang="en-US" dirty="0"/>
              <a:t>   </a:t>
            </a:r>
            <a:r>
              <a:rPr lang="en-US" altLang="zh-CN" dirty="0"/>
              <a:t>- </a:t>
            </a:r>
            <a:r>
              <a:rPr lang="zh-CN" altLang="en-US" dirty="0"/>
              <a:t>图表右侧展示了质量过滤对模型性能的影响。质量过滤提高了模型识别和生成毒性文本的能力。</a:t>
            </a:r>
          </a:p>
          <a:p>
            <a:r>
              <a:rPr lang="en-US" altLang="zh-CN" dirty="0"/>
              <a:t>3. </a:t>
            </a:r>
            <a:r>
              <a:rPr lang="zh-CN" altLang="en-US" dirty="0"/>
              <a:t>数据集质量对下游任务的影响：</a:t>
            </a:r>
          </a:p>
          <a:p>
            <a:r>
              <a:rPr lang="zh-CN" altLang="en-US" dirty="0"/>
              <a:t>   </a:t>
            </a:r>
            <a:r>
              <a:rPr lang="en-US" altLang="zh-CN" dirty="0"/>
              <a:t>- </a:t>
            </a:r>
            <a:r>
              <a:rPr lang="zh-CN" altLang="en-US" dirty="0"/>
              <a:t>图表下方的热图显示了在不同领域（如</a:t>
            </a:r>
            <a:r>
              <a:rPr lang="en-US" altLang="zh-CN" dirty="0"/>
              <a:t>Wiki</a:t>
            </a:r>
            <a:r>
              <a:rPr lang="zh-CN" altLang="en-US" dirty="0"/>
              <a:t>、</a:t>
            </a:r>
            <a:r>
              <a:rPr lang="en-US" altLang="zh-CN" dirty="0"/>
              <a:t>Web</a:t>
            </a:r>
            <a:r>
              <a:rPr lang="zh-CN" altLang="en-US" dirty="0"/>
              <a:t>、</a:t>
            </a:r>
            <a:r>
              <a:rPr lang="en-US" altLang="zh-CN" dirty="0"/>
              <a:t>Books</a:t>
            </a:r>
            <a:r>
              <a:rPr lang="zh-CN" altLang="en-US" dirty="0"/>
              <a:t>等）中，质量过滤对模型在</a:t>
            </a:r>
            <a:r>
              <a:rPr lang="en-US" altLang="zh-CN" dirty="0"/>
              <a:t>QA</a:t>
            </a:r>
            <a:r>
              <a:rPr lang="zh-CN" altLang="en-US" dirty="0"/>
              <a:t>任务中的表现影响。除了</a:t>
            </a:r>
            <a:r>
              <a:rPr lang="en-US" altLang="zh-CN" dirty="0"/>
              <a:t>Books</a:t>
            </a:r>
            <a:r>
              <a:rPr lang="zh-CN" altLang="en-US" dirty="0"/>
              <a:t>领域外，质量过滤普遍提高了模型的下游任务性能。</a:t>
            </a:r>
          </a:p>
          <a:p>
            <a:endParaRPr lang="zh-CN" altLang="en-US" dirty="0"/>
          </a:p>
          <a:p>
            <a:r>
              <a:rPr lang="zh-CN" altLang="en-US" dirty="0"/>
              <a:t>总结：毒性过滤减少了模型生成毒性文本的能力，而质量过滤则提高了模型在多个领域的</a:t>
            </a:r>
            <a:r>
              <a:rPr lang="en-US" altLang="zh-CN" dirty="0"/>
              <a:t>QA</a:t>
            </a:r>
            <a:r>
              <a:rPr lang="zh-CN" altLang="en-US" dirty="0"/>
              <a:t>任务表现。数据集的质量特征并不总是能准确预测过滤效果。</a:t>
            </a:r>
          </a:p>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21</a:t>
            </a:fld>
            <a:endParaRPr lang="en-US" altLang="zh-CN"/>
          </a:p>
        </p:txBody>
      </p:sp>
    </p:spTree>
    <p:extLst>
      <p:ext uri="{BB962C8B-B14F-4D97-AF65-F5344CB8AC3E}">
        <p14:creationId xmlns:p14="http://schemas.microsoft.com/office/powerpoint/2010/main" val="113538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https://learn.microsoft.com/zh-cn/dotnet/ai/conceptual/understanding-tokens</a:t>
            </a:r>
          </a:p>
          <a:p>
            <a:r>
              <a:rPr lang="en-US" altLang="zh-CN" dirty="0"/>
              <a:t>https://huggingface.co/learn/nlp-course/zh-CN/chapter2/4</a:t>
            </a:r>
          </a:p>
          <a:p>
            <a:r>
              <a:rPr lang="en-US" altLang="zh-CN" dirty="0"/>
              <a:t>https://huggingface.co/learn/nlp-course/zh-CN/chapter6/5</a:t>
            </a:r>
          </a:p>
          <a:p>
            <a:r>
              <a:rPr lang="en-US" altLang="zh-CN" dirty="0"/>
              <a:t>https://geyuyao.com/post/tokenizer/</a:t>
            </a:r>
          </a:p>
          <a:p>
            <a:r>
              <a:rPr lang="zh-CN" altLang="en-US" b="0" i="0" dirty="0">
                <a:solidFill>
                  <a:srgbClr val="4B5563"/>
                </a:solidFill>
                <a:effectLst/>
                <a:latin typeface="Source Sans Pro" panose="020B0503030403020204" pitchFamily="34" charset="0"/>
              </a:rPr>
              <a:t>与 </a:t>
            </a:r>
            <a:r>
              <a:rPr lang="en-US" altLang="zh-CN" b="0" i="0" dirty="0">
                <a:solidFill>
                  <a:srgbClr val="4B5563"/>
                </a:solidFill>
                <a:effectLst/>
                <a:latin typeface="Source Sans Pro" panose="020B0503030403020204" pitchFamily="34" charset="0"/>
              </a:rPr>
              <a:t>BPE </a:t>
            </a:r>
            <a:r>
              <a:rPr lang="zh-CN" altLang="en-US" b="0" i="0" dirty="0">
                <a:solidFill>
                  <a:srgbClr val="4B5563"/>
                </a:solidFill>
                <a:effectLst/>
                <a:latin typeface="Source Sans Pro" panose="020B0503030403020204" pitchFamily="34" charset="0"/>
              </a:rPr>
              <a:t>和 </a:t>
            </a:r>
            <a:r>
              <a:rPr lang="en-US" altLang="zh-CN" b="0" i="0" dirty="0" err="1">
                <a:solidFill>
                  <a:srgbClr val="4B5563"/>
                </a:solidFill>
                <a:effectLst/>
                <a:latin typeface="Source Sans Pro" panose="020B0503030403020204" pitchFamily="34" charset="0"/>
              </a:rPr>
              <a:t>WordPiece</a:t>
            </a:r>
            <a:r>
              <a:rPr lang="en-US" altLang="zh-CN" b="0" i="0" dirty="0">
                <a:solidFill>
                  <a:srgbClr val="4B5563"/>
                </a:solidFill>
                <a:effectLst/>
                <a:latin typeface="Source Sans Pro" panose="020B0503030403020204" pitchFamily="34" charset="0"/>
              </a:rPr>
              <a:t> </a:t>
            </a:r>
            <a:r>
              <a:rPr lang="zh-CN" altLang="en-US" b="0" i="0" dirty="0">
                <a:solidFill>
                  <a:srgbClr val="4B5563"/>
                </a:solidFill>
                <a:effectLst/>
                <a:latin typeface="Source Sans Pro" panose="020B0503030403020204" pitchFamily="34" charset="0"/>
              </a:rPr>
              <a:t>相比</a:t>
            </a:r>
            <a:r>
              <a:rPr lang="en-US" altLang="zh-CN" b="0" i="0" dirty="0">
                <a:solidFill>
                  <a:srgbClr val="4B5563"/>
                </a:solidFill>
                <a:effectLst/>
                <a:latin typeface="Source Sans Pro" panose="020B0503030403020204" pitchFamily="34" charset="0"/>
              </a:rPr>
              <a:t>,Unigram </a:t>
            </a:r>
            <a:r>
              <a:rPr lang="zh-CN" altLang="en-US" b="0" i="0" dirty="0">
                <a:solidFill>
                  <a:srgbClr val="4B5563"/>
                </a:solidFill>
                <a:effectLst/>
                <a:latin typeface="Source Sans Pro" panose="020B0503030403020204" pitchFamily="34" charset="0"/>
              </a:rPr>
              <a:t>在另一个方向上工作</a:t>
            </a:r>
            <a:r>
              <a:rPr lang="en-US" altLang="zh-CN" b="0" i="0" dirty="0">
                <a:solidFill>
                  <a:srgbClr val="4B5563"/>
                </a:solidFill>
                <a:effectLst/>
                <a:latin typeface="Source Sans Pro" panose="020B0503030403020204" pitchFamily="34" charset="0"/>
              </a:rPr>
              <a:t>:</a:t>
            </a:r>
            <a:r>
              <a:rPr lang="zh-CN" altLang="en-US" b="0" i="0" dirty="0">
                <a:solidFill>
                  <a:srgbClr val="4B5563"/>
                </a:solidFill>
                <a:effectLst/>
                <a:latin typeface="Source Sans Pro" panose="020B0503030403020204" pitchFamily="34" charset="0"/>
              </a:rPr>
              <a:t>它从一个较大的词汇表开始</a:t>
            </a:r>
            <a:r>
              <a:rPr lang="en-US" altLang="zh-CN" b="0" i="0" dirty="0">
                <a:solidFill>
                  <a:srgbClr val="4B5563"/>
                </a:solidFill>
                <a:effectLst/>
                <a:latin typeface="Source Sans Pro" panose="020B0503030403020204" pitchFamily="34" charset="0"/>
              </a:rPr>
              <a:t>,</a:t>
            </a:r>
            <a:r>
              <a:rPr lang="zh-CN" altLang="en-US" b="0" i="0" dirty="0">
                <a:solidFill>
                  <a:srgbClr val="4B5563"/>
                </a:solidFill>
                <a:effectLst/>
                <a:latin typeface="Source Sans Pro" panose="020B0503030403020204" pitchFamily="34" charset="0"/>
              </a:rPr>
              <a:t>然后从中删除标记</a:t>
            </a:r>
            <a:r>
              <a:rPr lang="en-US" altLang="zh-CN" b="0" i="0" dirty="0">
                <a:solidFill>
                  <a:srgbClr val="4B5563"/>
                </a:solidFill>
                <a:effectLst/>
                <a:latin typeface="Source Sans Pro" panose="020B0503030403020204" pitchFamily="34" charset="0"/>
              </a:rPr>
              <a:t>,</a:t>
            </a:r>
            <a:r>
              <a:rPr lang="zh-CN" altLang="en-US" b="0" i="0" dirty="0">
                <a:solidFill>
                  <a:srgbClr val="4B5563"/>
                </a:solidFill>
                <a:effectLst/>
                <a:latin typeface="Source Sans Pro" panose="020B0503030403020204" pitchFamily="34" charset="0"/>
              </a:rPr>
              <a:t>直到达到所需的词汇表大小。有多种选项可用于构建基本词汇表</a:t>
            </a:r>
            <a:r>
              <a:rPr lang="en-US" altLang="zh-CN" b="0" i="0" dirty="0">
                <a:solidFill>
                  <a:srgbClr val="4B5563"/>
                </a:solidFill>
                <a:effectLst/>
                <a:latin typeface="Source Sans Pro" panose="020B0503030403020204" pitchFamily="34" charset="0"/>
              </a:rPr>
              <a:t>:</a:t>
            </a:r>
            <a:r>
              <a:rPr lang="zh-CN" altLang="en-US" b="0" i="0" dirty="0">
                <a:solidFill>
                  <a:srgbClr val="4B5563"/>
                </a:solidFill>
                <a:effectLst/>
                <a:latin typeface="Source Sans Pro" panose="020B0503030403020204" pitchFamily="34" charset="0"/>
              </a:rPr>
              <a:t>例如</a:t>
            </a:r>
            <a:r>
              <a:rPr lang="en-US" altLang="zh-CN" b="0" i="0" dirty="0">
                <a:solidFill>
                  <a:srgbClr val="4B5563"/>
                </a:solidFill>
                <a:effectLst/>
                <a:latin typeface="Source Sans Pro" panose="020B0503030403020204" pitchFamily="34" charset="0"/>
              </a:rPr>
              <a:t>,</a:t>
            </a:r>
            <a:r>
              <a:rPr lang="zh-CN" altLang="en-US" b="0" i="0" dirty="0">
                <a:solidFill>
                  <a:srgbClr val="4B5563"/>
                </a:solidFill>
                <a:effectLst/>
                <a:latin typeface="Source Sans Pro" panose="020B0503030403020204" pitchFamily="34" charset="0"/>
              </a:rPr>
              <a:t>我们可以采用预标记化单词中最常见的子串</a:t>
            </a:r>
            <a:r>
              <a:rPr lang="en-US" altLang="zh-CN" b="0" i="0" dirty="0">
                <a:solidFill>
                  <a:srgbClr val="4B5563"/>
                </a:solidFill>
                <a:effectLst/>
                <a:latin typeface="Source Sans Pro" panose="020B0503030403020204" pitchFamily="34" charset="0"/>
              </a:rPr>
              <a:t>,</a:t>
            </a:r>
            <a:r>
              <a:rPr lang="zh-CN" altLang="en-US" b="0" i="0" dirty="0">
                <a:solidFill>
                  <a:srgbClr val="4B5563"/>
                </a:solidFill>
                <a:effectLst/>
                <a:latin typeface="Source Sans Pro" panose="020B0503030403020204" pitchFamily="34" charset="0"/>
              </a:rPr>
              <a:t>或者在具有大词汇量的初始语料库上应用 </a:t>
            </a:r>
            <a:r>
              <a:rPr lang="en-US" altLang="zh-CN" b="0" i="0" dirty="0">
                <a:solidFill>
                  <a:srgbClr val="4B5563"/>
                </a:solidFill>
                <a:effectLst/>
                <a:latin typeface="Source Sans Pro" panose="020B0503030403020204" pitchFamily="34" charset="0"/>
              </a:rPr>
              <a:t>BPE</a:t>
            </a:r>
            <a:r>
              <a:rPr lang="zh-CN" altLang="en-US" b="0" i="0" dirty="0">
                <a:solidFill>
                  <a:srgbClr val="4B5563"/>
                </a:solidFill>
                <a:effectLst/>
                <a:latin typeface="Source Sans Pro" panose="020B0503030403020204" pitchFamily="34" charset="0"/>
              </a:rPr>
              <a:t>。</a:t>
            </a:r>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22</a:t>
            </a:fld>
            <a:endParaRPr lang="en-US" altLang="zh-CN"/>
          </a:p>
        </p:txBody>
      </p:sp>
    </p:spTree>
    <p:extLst>
      <p:ext uri="{BB962C8B-B14F-4D97-AF65-F5344CB8AC3E}">
        <p14:creationId xmlns:p14="http://schemas.microsoft.com/office/powerpoint/2010/main" val="3585847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23</a:t>
            </a:fld>
            <a:endParaRPr lang="en-US" altLang="zh-CN"/>
          </a:p>
        </p:txBody>
      </p:sp>
    </p:spTree>
    <p:extLst>
      <p:ext uri="{BB962C8B-B14F-4D97-AF65-F5344CB8AC3E}">
        <p14:creationId xmlns:p14="http://schemas.microsoft.com/office/powerpoint/2010/main" val="734082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FC78-51CF-1924-7DF8-A12C07D0AA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B042B8-FA3B-819D-C5A0-16E0ABA9A2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96B78D-A88D-24DF-6167-65919ACA6E3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484790F-305F-BA61-4E07-C88F43D4CFEE}"/>
              </a:ext>
            </a:extLst>
          </p:cNvPr>
          <p:cNvSpPr>
            <a:spLocks noGrp="1"/>
          </p:cNvSpPr>
          <p:nvPr>
            <p:ph type="sldNum" sz="quarter" idx="5"/>
          </p:nvPr>
        </p:nvSpPr>
        <p:spPr/>
        <p:txBody>
          <a:bodyPr/>
          <a:lstStyle/>
          <a:p>
            <a:fld id="{22B32B55-6CD0-40C0-BAFE-D331F0A28190}" type="slidenum">
              <a:rPr lang="en-US" altLang="zh-CN" smtClean="0"/>
              <a:t>24</a:t>
            </a:fld>
            <a:endParaRPr lang="en-US" altLang="zh-CN"/>
          </a:p>
        </p:txBody>
      </p:sp>
    </p:spTree>
    <p:extLst>
      <p:ext uri="{BB962C8B-B14F-4D97-AF65-F5344CB8AC3E}">
        <p14:creationId xmlns:p14="http://schemas.microsoft.com/office/powerpoint/2010/main" val="2736430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11536-7C16-6876-D52B-09182EFF3F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658BA2-3447-A8D6-91F3-99192ECAEF2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514537-A04E-0E71-26C4-6C3C356E288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DC1F2D9-E319-1668-55B8-756D6EF14447}"/>
              </a:ext>
            </a:extLst>
          </p:cNvPr>
          <p:cNvSpPr>
            <a:spLocks noGrp="1"/>
          </p:cNvSpPr>
          <p:nvPr>
            <p:ph type="sldNum" sz="quarter" idx="5"/>
          </p:nvPr>
        </p:nvSpPr>
        <p:spPr/>
        <p:txBody>
          <a:bodyPr/>
          <a:lstStyle/>
          <a:p>
            <a:fld id="{22B32B55-6CD0-40C0-BAFE-D331F0A28190}" type="slidenum">
              <a:rPr lang="en-US" altLang="zh-CN" smtClean="0"/>
              <a:t>25</a:t>
            </a:fld>
            <a:endParaRPr lang="en-US" altLang="zh-CN"/>
          </a:p>
        </p:txBody>
      </p:sp>
    </p:spTree>
    <p:extLst>
      <p:ext uri="{BB962C8B-B14F-4D97-AF65-F5344CB8AC3E}">
        <p14:creationId xmlns:p14="http://schemas.microsoft.com/office/powerpoint/2010/main" val="1599601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effectLst/>
                <a:latin typeface="D-DINExp"/>
              </a:rPr>
              <a:t>微调阶段的时间错位导致的退化最大，平均为</a:t>
            </a:r>
            <a:r>
              <a:rPr lang="en-US" altLang="zh-CN" b="0" i="0" dirty="0">
                <a:effectLst/>
                <a:latin typeface="D-DINExp"/>
              </a:rPr>
              <a:t>2.8</a:t>
            </a:r>
            <a:r>
              <a:rPr lang="zh-CN" altLang="en-US" b="0" i="0" dirty="0">
                <a:effectLst/>
                <a:latin typeface="D-DINExp"/>
              </a:rPr>
              <a:t>。</a:t>
            </a:r>
          </a:p>
          <a:p>
            <a:pPr algn="l">
              <a:buFont typeface="Arial" panose="020B0604020202020204" pitchFamily="34" charset="0"/>
              <a:buNone/>
            </a:pPr>
            <a:r>
              <a:rPr lang="zh-CN" altLang="en-US" b="0" i="0" dirty="0">
                <a:effectLst/>
                <a:latin typeface="D-DINExp"/>
              </a:rPr>
              <a:t>预训练阶段的退化也显著，尤其是在新闻领域。</a:t>
            </a:r>
            <a:endParaRPr lang="en-US" altLang="zh-CN" b="0" i="0" dirty="0">
              <a:effectLst/>
              <a:latin typeface="D-DINExp"/>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0" i="0" dirty="0">
                <a:effectLst/>
                <a:latin typeface="D-DINExp"/>
              </a:rPr>
              <a:t>包括新闻（</a:t>
            </a:r>
            <a:r>
              <a:rPr lang="en-US" b="0" i="0" dirty="0" err="1">
                <a:effectLst/>
                <a:latin typeface="D-DINExp"/>
              </a:rPr>
              <a:t>PubCLS</a:t>
            </a:r>
            <a:r>
              <a:rPr lang="en-US" b="0" i="0" dirty="0">
                <a:effectLst/>
                <a:latin typeface="D-DINExp"/>
              </a:rPr>
              <a:t>, </a:t>
            </a:r>
            <a:r>
              <a:rPr lang="en-US" b="0" i="0" dirty="0" err="1">
                <a:effectLst/>
                <a:latin typeface="D-DINExp"/>
              </a:rPr>
              <a:t>NewSum</a:t>
            </a:r>
            <a:r>
              <a:rPr lang="en-US" b="0" i="0" dirty="0">
                <a:effectLst/>
                <a:latin typeface="D-DINExp"/>
              </a:rPr>
              <a:t>）、</a:t>
            </a:r>
            <a:r>
              <a:rPr lang="zh-CN" altLang="en-US" b="0" i="0" dirty="0">
                <a:effectLst/>
                <a:latin typeface="D-DINExp"/>
              </a:rPr>
              <a:t>推特（</a:t>
            </a:r>
            <a:r>
              <a:rPr lang="en-US" b="0" i="0" dirty="0" err="1">
                <a:effectLst/>
                <a:latin typeface="D-DINExp"/>
              </a:rPr>
              <a:t>PoliAff</a:t>
            </a:r>
            <a:r>
              <a:rPr lang="en-US" b="0" i="0" dirty="0">
                <a:effectLst/>
                <a:latin typeface="D-DINExp"/>
              </a:rPr>
              <a:t>, </a:t>
            </a:r>
            <a:r>
              <a:rPr lang="en-US" b="0" i="0" dirty="0" err="1">
                <a:effectLst/>
                <a:latin typeface="D-DINExp"/>
              </a:rPr>
              <a:t>TwiERC</a:t>
            </a:r>
            <a:r>
              <a:rPr lang="en-US" b="0" i="0" dirty="0">
                <a:effectLst/>
                <a:latin typeface="D-DINExp"/>
              </a:rPr>
              <a:t>）</a:t>
            </a:r>
            <a:r>
              <a:rPr lang="zh-CN" altLang="en-US" b="0" i="0" dirty="0">
                <a:effectLst/>
                <a:latin typeface="D-DINExp"/>
              </a:rPr>
              <a:t>和科学（</a:t>
            </a:r>
            <a:r>
              <a:rPr lang="en-US" b="0" i="0" dirty="0">
                <a:effectLst/>
                <a:latin typeface="D-DINExp"/>
              </a:rPr>
              <a:t>AIC）</a:t>
            </a:r>
            <a:r>
              <a:rPr lang="zh-CN" altLang="en-US" b="0" i="0" dirty="0">
                <a:effectLst/>
                <a:latin typeface="D-DINExp"/>
              </a:rPr>
              <a:t>领域。</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D-DINExp"/>
              </a:rPr>
              <a:t>LM-Small</a:t>
            </a:r>
            <a:r>
              <a:rPr lang="zh-CN" altLang="en-US" b="0" i="0" dirty="0">
                <a:effectLst/>
                <a:latin typeface="D-DINExp"/>
              </a:rPr>
              <a:t>和</a:t>
            </a:r>
            <a:r>
              <a:rPr lang="en-US" altLang="zh-CN" b="0" i="0" dirty="0">
                <a:effectLst/>
                <a:latin typeface="D-DINExp"/>
              </a:rPr>
              <a:t>LM-XL</a:t>
            </a:r>
            <a:r>
              <a:rPr lang="zh-CN" altLang="en-US" b="0" i="0" dirty="0">
                <a:effectLst/>
                <a:latin typeface="D-DINExp"/>
              </a:rPr>
              <a:t>在微调阶段的</a:t>
            </a:r>
            <a:r>
              <a:rPr lang="en-US" altLang="zh-CN" b="0" i="0" dirty="0">
                <a:effectLst/>
                <a:latin typeface="D-DINExp"/>
              </a:rPr>
              <a:t>TD</a:t>
            </a:r>
            <a:r>
              <a:rPr lang="zh-CN" altLang="en-US" b="0" i="0" dirty="0">
                <a:effectLst/>
                <a:latin typeface="D-DINExp"/>
              </a:rPr>
              <a:t>和相关系数普遍较高，表明时间错位对性能的影响显著。</a:t>
            </a:r>
          </a:p>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26</a:t>
            </a:fld>
            <a:endParaRPr lang="en-US" altLang="zh-CN"/>
          </a:p>
        </p:txBody>
      </p:sp>
    </p:spTree>
    <p:extLst>
      <p:ext uri="{BB962C8B-B14F-4D97-AF65-F5344CB8AC3E}">
        <p14:creationId xmlns:p14="http://schemas.microsoft.com/office/powerpoint/2010/main" val="2023692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27</a:t>
            </a:fld>
            <a:endParaRPr lang="en-US" altLang="zh-CN"/>
          </a:p>
        </p:txBody>
      </p:sp>
    </p:spTree>
    <p:extLst>
      <p:ext uri="{BB962C8B-B14F-4D97-AF65-F5344CB8AC3E}">
        <p14:creationId xmlns:p14="http://schemas.microsoft.com/office/powerpoint/2010/main" val="3380652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17401-E310-5A75-9229-4818C1261E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12D887-338B-C7EA-6C5D-B244FBD685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69B4CE-6C6A-1F7F-18D4-B60E5CCE300E}"/>
              </a:ext>
            </a:extLst>
          </p:cNvPr>
          <p:cNvSpPr>
            <a:spLocks noGrp="1"/>
          </p:cNvSpPr>
          <p:nvPr>
            <p:ph type="body" idx="1"/>
          </p:nvPr>
        </p:nvSpPr>
        <p:spPr/>
        <p:txBody>
          <a:bodyPr/>
          <a:lstStyle/>
          <a:p>
            <a:r>
              <a:rPr lang="en-US" altLang="zh-CN" dirty="0"/>
              <a:t>https://</a:t>
            </a:r>
            <a:r>
              <a:rPr lang="en-US" altLang="zh-CN" dirty="0" err="1"/>
              <a:t>www.bilibili.com</a:t>
            </a:r>
            <a:r>
              <a:rPr lang="en-US" altLang="zh-CN" dirty="0"/>
              <a:t>/video/BV18z4y1J763/?</a:t>
            </a:r>
            <a:r>
              <a:rPr lang="en-US" altLang="zh-CN" dirty="0" err="1"/>
              <a:t>spm_id_from</a:t>
            </a:r>
            <a:r>
              <a:rPr lang="en-US" altLang="zh-CN" dirty="0"/>
              <a:t>=333.337.search-card.all.click&amp;vd_source=dcdf7189a3746be0a3a8f3a14bd3df03</a:t>
            </a:r>
            <a:endParaRPr lang="zh-CN" altLang="en-US" dirty="0"/>
          </a:p>
        </p:txBody>
      </p:sp>
      <p:sp>
        <p:nvSpPr>
          <p:cNvPr id="4" name="灯片编号占位符 3">
            <a:extLst>
              <a:ext uri="{FF2B5EF4-FFF2-40B4-BE49-F238E27FC236}">
                <a16:creationId xmlns:a16="http://schemas.microsoft.com/office/drawing/2014/main" id="{63E06AC7-264C-E036-3291-1BD7C1B92E23}"/>
              </a:ext>
            </a:extLst>
          </p:cNvPr>
          <p:cNvSpPr>
            <a:spLocks noGrp="1"/>
          </p:cNvSpPr>
          <p:nvPr>
            <p:ph type="sldNum" sz="quarter" idx="5"/>
          </p:nvPr>
        </p:nvSpPr>
        <p:spPr/>
        <p:txBody>
          <a:bodyPr/>
          <a:lstStyle/>
          <a:p>
            <a:fld id="{22B32B55-6CD0-40C0-BAFE-D331F0A28190}" type="slidenum">
              <a:rPr lang="en-US" altLang="zh-CN" smtClean="0"/>
              <a:t>28</a:t>
            </a:fld>
            <a:endParaRPr lang="en-US" altLang="zh-CN"/>
          </a:p>
        </p:txBody>
      </p:sp>
    </p:spTree>
    <p:extLst>
      <p:ext uri="{BB962C8B-B14F-4D97-AF65-F5344CB8AC3E}">
        <p14:creationId xmlns:p14="http://schemas.microsoft.com/office/powerpoint/2010/main" val="1945016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16659-8B25-6619-2514-4ED52F945A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A7D405-36FB-F9CA-D41D-8E6EF6FD96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7F6048-ACD8-506E-7618-2D687A2AE1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BD1B9D1-4705-DD3A-5601-5EF0A822B729}"/>
              </a:ext>
            </a:extLst>
          </p:cNvPr>
          <p:cNvSpPr>
            <a:spLocks noGrp="1"/>
          </p:cNvSpPr>
          <p:nvPr>
            <p:ph type="sldNum" sz="quarter" idx="5"/>
          </p:nvPr>
        </p:nvSpPr>
        <p:spPr/>
        <p:txBody>
          <a:bodyPr/>
          <a:lstStyle/>
          <a:p>
            <a:fld id="{22B32B55-6CD0-40C0-BAFE-D331F0A28190}" type="slidenum">
              <a:rPr lang="en-US" altLang="zh-CN" smtClean="0"/>
              <a:t>29</a:t>
            </a:fld>
            <a:endParaRPr lang="en-US" altLang="zh-CN"/>
          </a:p>
        </p:txBody>
      </p:sp>
    </p:spTree>
    <p:extLst>
      <p:ext uri="{BB962C8B-B14F-4D97-AF65-F5344CB8AC3E}">
        <p14:creationId xmlns:p14="http://schemas.microsoft.com/office/powerpoint/2010/main" val="111253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AB6E-F1B2-58F0-6CB8-A42C8F6962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48606A-9355-57F0-CF15-EC2EF3AD0E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2E9102-6A6F-4D47-71FF-D90C557D9DF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9AD4A7-68AB-A758-A4C0-E36E2F8D370F}"/>
              </a:ext>
            </a:extLst>
          </p:cNvPr>
          <p:cNvSpPr>
            <a:spLocks noGrp="1"/>
          </p:cNvSpPr>
          <p:nvPr>
            <p:ph type="sldNum" sz="quarter" idx="5"/>
          </p:nvPr>
        </p:nvSpPr>
        <p:spPr/>
        <p:txBody>
          <a:bodyPr/>
          <a:lstStyle/>
          <a:p>
            <a:fld id="{22B32B55-6CD0-40C0-BAFE-D331F0A28190}" type="slidenum">
              <a:rPr lang="en-US" altLang="zh-CN" smtClean="0"/>
              <a:t>30</a:t>
            </a:fld>
            <a:endParaRPr lang="en-US" altLang="zh-CN"/>
          </a:p>
        </p:txBody>
      </p:sp>
    </p:spTree>
    <p:extLst>
      <p:ext uri="{BB962C8B-B14F-4D97-AF65-F5344CB8AC3E}">
        <p14:creationId xmlns:p14="http://schemas.microsoft.com/office/powerpoint/2010/main" val="3902734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1C52A-F86F-9E0B-55D2-E76C0E94F4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E65A19-BDEF-5A4C-5A31-733431EB26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FE5014-434F-5BF0-698D-644AE5B65FA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A8E956-11CA-7DB3-9CB6-D60037655A20}"/>
              </a:ext>
            </a:extLst>
          </p:cNvPr>
          <p:cNvSpPr>
            <a:spLocks noGrp="1"/>
          </p:cNvSpPr>
          <p:nvPr>
            <p:ph type="sldNum" sz="quarter" idx="5"/>
          </p:nvPr>
        </p:nvSpPr>
        <p:spPr/>
        <p:txBody>
          <a:bodyPr/>
          <a:lstStyle/>
          <a:p>
            <a:fld id="{22B32B55-6CD0-40C0-BAFE-D331F0A28190}" type="slidenum">
              <a:rPr lang="en-US" altLang="zh-CN" smtClean="0"/>
              <a:t>4</a:t>
            </a:fld>
            <a:endParaRPr lang="en-US" altLang="zh-CN"/>
          </a:p>
        </p:txBody>
      </p:sp>
    </p:spTree>
    <p:extLst>
      <p:ext uri="{BB962C8B-B14F-4D97-AF65-F5344CB8AC3E}">
        <p14:creationId xmlns:p14="http://schemas.microsoft.com/office/powerpoint/2010/main" val="4203842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AC8B-E2E6-7A01-9DE5-01317DBE08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A82AB9-CCB4-11D7-E56D-086C9FAA61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A312DA-AD3D-8635-1B93-8C599958791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44008EC-2ED1-F44A-466C-1B7E0F71CA4B}"/>
              </a:ext>
            </a:extLst>
          </p:cNvPr>
          <p:cNvSpPr>
            <a:spLocks noGrp="1"/>
          </p:cNvSpPr>
          <p:nvPr>
            <p:ph type="sldNum" sz="quarter" idx="5"/>
          </p:nvPr>
        </p:nvSpPr>
        <p:spPr/>
        <p:txBody>
          <a:bodyPr/>
          <a:lstStyle/>
          <a:p>
            <a:fld id="{22B32B55-6CD0-40C0-BAFE-D331F0A28190}" type="slidenum">
              <a:rPr lang="en-US" altLang="zh-CN" smtClean="0"/>
              <a:t>31</a:t>
            </a:fld>
            <a:endParaRPr lang="en-US" altLang="zh-CN"/>
          </a:p>
        </p:txBody>
      </p:sp>
    </p:spTree>
    <p:extLst>
      <p:ext uri="{BB962C8B-B14F-4D97-AF65-F5344CB8AC3E}">
        <p14:creationId xmlns:p14="http://schemas.microsoft.com/office/powerpoint/2010/main" val="747268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2ED0C-3A26-3882-876F-67406B05C9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E8D7DD-D731-40AE-753C-6B25D61EFD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8FE48CC-99E2-4D82-73C1-8A9C15696E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BEACCF9-69CB-B65C-3127-C6D7C7A3CCC8}"/>
              </a:ext>
            </a:extLst>
          </p:cNvPr>
          <p:cNvSpPr>
            <a:spLocks noGrp="1"/>
          </p:cNvSpPr>
          <p:nvPr>
            <p:ph type="sldNum" sz="quarter" idx="5"/>
          </p:nvPr>
        </p:nvSpPr>
        <p:spPr/>
        <p:txBody>
          <a:bodyPr/>
          <a:lstStyle/>
          <a:p>
            <a:fld id="{22B32B55-6CD0-40C0-BAFE-D331F0A28190}" type="slidenum">
              <a:rPr lang="en-US" altLang="zh-CN" smtClean="0"/>
              <a:t>32</a:t>
            </a:fld>
            <a:endParaRPr lang="en-US" altLang="zh-CN"/>
          </a:p>
        </p:txBody>
      </p:sp>
    </p:spTree>
    <p:extLst>
      <p:ext uri="{BB962C8B-B14F-4D97-AF65-F5344CB8AC3E}">
        <p14:creationId xmlns:p14="http://schemas.microsoft.com/office/powerpoint/2010/main" val="3352448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33</a:t>
            </a:fld>
            <a:endParaRPr lang="en-US" altLang="zh-CN"/>
          </a:p>
        </p:txBody>
      </p:sp>
    </p:spTree>
    <p:extLst>
      <p:ext uri="{BB962C8B-B14F-4D97-AF65-F5344CB8AC3E}">
        <p14:creationId xmlns:p14="http://schemas.microsoft.com/office/powerpoint/2010/main" val="2541496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93581-C856-81A7-BCBB-8C0AF60561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38569A-2D80-0F0C-C237-7AF9542FB5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736A75-A689-9D08-710C-469B2980CD2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47DF95-36B4-9760-30D7-E996615ED32B}"/>
              </a:ext>
            </a:extLst>
          </p:cNvPr>
          <p:cNvSpPr>
            <a:spLocks noGrp="1"/>
          </p:cNvSpPr>
          <p:nvPr>
            <p:ph type="sldNum" sz="quarter" idx="5"/>
          </p:nvPr>
        </p:nvSpPr>
        <p:spPr/>
        <p:txBody>
          <a:bodyPr/>
          <a:lstStyle/>
          <a:p>
            <a:fld id="{22B32B55-6CD0-40C0-BAFE-D331F0A28190}" type="slidenum">
              <a:rPr lang="en-US" altLang="zh-CN" smtClean="0"/>
              <a:t>34</a:t>
            </a:fld>
            <a:endParaRPr lang="en-US" altLang="zh-CN"/>
          </a:p>
        </p:txBody>
      </p:sp>
    </p:spTree>
    <p:extLst>
      <p:ext uri="{BB962C8B-B14F-4D97-AF65-F5344CB8AC3E}">
        <p14:creationId xmlns:p14="http://schemas.microsoft.com/office/powerpoint/2010/main" val="550390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为了平衡训练速度和稳定性，现有的大型语言模型通常在预训练期间采用 动态的学习率调度策略，包括预热（</a:t>
            </a:r>
            <a:r>
              <a:rPr lang="en-US" altLang="zh-CN" dirty="0"/>
              <a:t>Warm-up</a:t>
            </a:r>
            <a:r>
              <a:rPr lang="zh-CN" altLang="en-US" dirty="0"/>
              <a:t>）和衰减（</a:t>
            </a:r>
            <a:r>
              <a:rPr lang="en-US" altLang="zh-CN" dirty="0"/>
              <a:t>Learning Rate Decay</a:t>
            </a:r>
            <a:r>
              <a:rPr lang="zh-CN" altLang="en-US" dirty="0"/>
              <a:t>）策略。具体而言，在初始的 </a:t>
            </a:r>
            <a:r>
              <a:rPr lang="en-US" altLang="zh-CN" dirty="0"/>
              <a:t>0.1% </a:t>
            </a:r>
            <a:r>
              <a:rPr lang="zh-CN" altLang="en-US" dirty="0"/>
              <a:t>到 </a:t>
            </a:r>
            <a:r>
              <a:rPr lang="en-US" altLang="zh-CN" dirty="0"/>
              <a:t>0.5% </a:t>
            </a:r>
            <a:r>
              <a:rPr lang="zh-CN" altLang="en-US" dirty="0"/>
              <a:t>的训练步数中，采用线性预热策略逐步增加学习率，直到达到最大值，约为</a:t>
            </a:r>
            <a:r>
              <a:rPr lang="en-US" altLang="zh-CN" dirty="0"/>
              <a:t>5×10−5 </a:t>
            </a:r>
            <a:r>
              <a:rPr lang="zh-CN" altLang="en-US" dirty="0"/>
              <a:t>到 </a:t>
            </a:r>
            <a:r>
              <a:rPr lang="en-US" altLang="zh-CN" dirty="0"/>
              <a:t>1 × 10−4</a:t>
            </a:r>
            <a:r>
              <a:rPr lang="zh-CN" altLang="en-US" dirty="0"/>
              <a:t>（例如，</a:t>
            </a:r>
            <a:r>
              <a:rPr lang="en-US" altLang="zh-CN" dirty="0"/>
              <a:t>GPT-3</a:t>
            </a:r>
            <a:r>
              <a:rPr lang="zh-CN" altLang="en-US" dirty="0"/>
              <a:t>的学习率为</a:t>
            </a:r>
            <a:r>
              <a:rPr lang="en-US" altLang="zh-CN" dirty="0"/>
              <a:t>6×10−5</a:t>
            </a:r>
            <a:r>
              <a:rPr lang="zh-CN" altLang="en-US" dirty="0"/>
              <a:t>）。之后，在随后的步骤中采用余弦衰减策略，逐步将学习率降低到最大值的约</a:t>
            </a:r>
            <a:r>
              <a:rPr lang="en-US" altLang="zh-CN" dirty="0"/>
              <a:t>10%</a:t>
            </a:r>
            <a:r>
              <a:rPr lang="zh-CN" altLang="en-US" dirty="0"/>
              <a:t>，直到训练损失收敛 </a:t>
            </a:r>
          </a:p>
        </p:txBody>
      </p:sp>
      <p:sp>
        <p:nvSpPr>
          <p:cNvPr id="4" name="灯片编号占位符 3"/>
          <p:cNvSpPr>
            <a:spLocks noGrp="1"/>
          </p:cNvSpPr>
          <p:nvPr>
            <p:ph type="sldNum" sz="quarter" idx="5"/>
          </p:nvPr>
        </p:nvSpPr>
        <p:spPr/>
        <p:txBody>
          <a:bodyPr/>
          <a:lstStyle/>
          <a:p>
            <a:fld id="{22B32B55-6CD0-40C0-BAFE-D331F0A28190}" type="slidenum">
              <a:rPr lang="en-US" altLang="zh-CN" smtClean="0"/>
              <a:t>35</a:t>
            </a:fld>
            <a:endParaRPr lang="en-US" altLang="zh-CN"/>
          </a:p>
        </p:txBody>
      </p:sp>
    </p:spTree>
    <p:extLst>
      <p:ext uri="{BB962C8B-B14F-4D97-AF65-F5344CB8AC3E}">
        <p14:creationId xmlns:p14="http://schemas.microsoft.com/office/powerpoint/2010/main" val="1594491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0843F-1FC7-AD56-1288-8C36727ED8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238AB6-6AAD-44C7-619D-3878DD25CB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E1DAE8-D4D4-AEA6-D639-56FB05405EA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CF715B6-9C5B-242F-CDE4-A11FED991823}"/>
              </a:ext>
            </a:extLst>
          </p:cNvPr>
          <p:cNvSpPr>
            <a:spLocks noGrp="1"/>
          </p:cNvSpPr>
          <p:nvPr>
            <p:ph type="sldNum" sz="quarter" idx="5"/>
          </p:nvPr>
        </p:nvSpPr>
        <p:spPr/>
        <p:txBody>
          <a:bodyPr/>
          <a:lstStyle/>
          <a:p>
            <a:fld id="{22B32B55-6CD0-40C0-BAFE-D331F0A28190}" type="slidenum">
              <a:rPr lang="en-US" altLang="zh-CN" smtClean="0"/>
              <a:t>36</a:t>
            </a:fld>
            <a:endParaRPr lang="en-US" altLang="zh-CN"/>
          </a:p>
        </p:txBody>
      </p:sp>
    </p:spTree>
    <p:extLst>
      <p:ext uri="{BB962C8B-B14F-4D97-AF65-F5344CB8AC3E}">
        <p14:creationId xmlns:p14="http://schemas.microsoft.com/office/powerpoint/2010/main" val="738385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008350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321580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40</a:t>
            </a:fld>
            <a:endParaRPr lang="en-US" altLang="zh-CN"/>
          </a:p>
        </p:txBody>
      </p:sp>
    </p:spTree>
    <p:extLst>
      <p:ext uri="{BB962C8B-B14F-4D97-AF65-F5344CB8AC3E}">
        <p14:creationId xmlns:p14="http://schemas.microsoft.com/office/powerpoint/2010/main" val="2960726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5321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5</a:t>
            </a:fld>
            <a:endParaRPr lang="en-US" altLang="zh-CN"/>
          </a:p>
        </p:txBody>
      </p:sp>
    </p:spTree>
    <p:extLst>
      <p:ext uri="{BB962C8B-B14F-4D97-AF65-F5344CB8AC3E}">
        <p14:creationId xmlns:p14="http://schemas.microsoft.com/office/powerpoint/2010/main" val="4269998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3072</a:t>
            </a:r>
            <a:r>
              <a:rPr lang="zh-CN" altLang="en-US" dirty="0"/>
              <a:t>个</a:t>
            </a:r>
            <a:r>
              <a:rPr lang="en-US" altLang="zh-CN" dirty="0"/>
              <a:t>GPU</a:t>
            </a:r>
            <a:endParaRPr lang="zh-CN" altLang="en-US" dirty="0"/>
          </a:p>
        </p:txBody>
      </p:sp>
      <p:sp>
        <p:nvSpPr>
          <p:cNvPr id="4" name="灯片编号占位符 3"/>
          <p:cNvSpPr>
            <a:spLocks noGrp="1"/>
          </p:cNvSpPr>
          <p:nvPr>
            <p:ph type="sldNum" sz="quarter" idx="5"/>
          </p:nvPr>
        </p:nvSpPr>
        <p:spPr/>
        <p:txBody>
          <a:bodyPr/>
          <a:lstStyle/>
          <a:p>
            <a:fld id="{45BCC404-EC26-4764-B509-6DF29A611FE8}" type="slidenum">
              <a:rPr lang="zh-CN" altLang="en-US" smtClean="0"/>
              <a:t>44</a:t>
            </a:fld>
            <a:endParaRPr lang="zh-CN" altLang="en-US"/>
          </a:p>
        </p:txBody>
      </p:sp>
    </p:spTree>
    <p:extLst>
      <p:ext uri="{BB962C8B-B14F-4D97-AF65-F5344CB8AC3E}">
        <p14:creationId xmlns:p14="http://schemas.microsoft.com/office/powerpoint/2010/main" val="22188375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A2927-95E5-4EE1-7744-87BBBEC828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288514-DA59-B5D4-8D89-AF9BA9F63C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26B172-6DCC-CFF8-6C57-385AA9A165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在这个级别，ZeRO</a:t>
            </a:r>
            <a:r>
              <a:rPr lang="en-US" dirty="0"/>
              <a:t> </a:t>
            </a:r>
            <a:r>
              <a:rPr lang="en-US" dirty="0" err="1"/>
              <a:t>主要关注优化器状态的分区。优化器状态包括在训练</a:t>
            </a:r>
            <a:r>
              <a:rPr lang="en-US" dirty="0"/>
              <a:t> </a:t>
            </a:r>
            <a:r>
              <a:rPr lang="en-US" dirty="0" err="1"/>
              <a:t>过程中需要维护的中间变量，如动量、平方梯度（RMSProp</a:t>
            </a:r>
            <a:r>
              <a:rPr lang="en-US" dirty="0"/>
              <a:t> </a:t>
            </a:r>
            <a:r>
              <a:rPr lang="en-US" dirty="0" err="1"/>
              <a:t>的二阶矩）等。这</a:t>
            </a:r>
            <a:r>
              <a:rPr lang="en-US" dirty="0"/>
              <a:t> </a:t>
            </a:r>
            <a:r>
              <a:rPr lang="en-US" dirty="0" err="1"/>
              <a:t>些状态通常会占用大量内存。在传统的训练中，每个设备都会保存一份完整的</a:t>
            </a:r>
            <a:r>
              <a:rPr lang="en-US" dirty="0"/>
              <a:t> 优化器状态。ZeRO-1 </a:t>
            </a:r>
            <a:r>
              <a:rPr lang="en-US" dirty="0" err="1"/>
              <a:t>通过将这些优化器状态在多个设备间进行分布式存储</a:t>
            </a:r>
            <a:r>
              <a:rPr lang="en-US" dirty="0"/>
              <a:t>， </a:t>
            </a:r>
            <a:r>
              <a:rPr lang="en-US" dirty="0" err="1"/>
              <a:t>使得每个设备只需要保存一部分的优化器状态，从而显著减少了内存的使用</a:t>
            </a:r>
            <a:r>
              <a:rPr lang="en-US" dirty="0"/>
              <a:t>。</a:t>
            </a:r>
          </a:p>
        </p:txBody>
      </p:sp>
      <p:sp>
        <p:nvSpPr>
          <p:cNvPr id="4" name="灯片编号占位符 3">
            <a:extLst>
              <a:ext uri="{FF2B5EF4-FFF2-40B4-BE49-F238E27FC236}">
                <a16:creationId xmlns:a16="http://schemas.microsoft.com/office/drawing/2014/main" id="{33DC156B-4D5D-CFA4-5BB8-ACCCC2B05D8A}"/>
              </a:ext>
            </a:extLst>
          </p:cNvPr>
          <p:cNvSpPr>
            <a:spLocks noGrp="1"/>
          </p:cNvSpPr>
          <p:nvPr>
            <p:ph type="sldNum" sz="quarter" idx="5"/>
          </p:nvPr>
        </p:nvSpPr>
        <p:spPr/>
        <p:txBody>
          <a:bodyPr/>
          <a:lstStyle/>
          <a:p>
            <a:fld id="{22B32B55-6CD0-40C0-BAFE-D331F0A28190}" type="slidenum">
              <a:rPr lang="en-US" altLang="zh-CN" smtClean="0"/>
              <a:t>45</a:t>
            </a:fld>
            <a:endParaRPr lang="en-US" altLang="zh-CN"/>
          </a:p>
        </p:txBody>
      </p:sp>
    </p:spTree>
    <p:extLst>
      <p:ext uri="{BB962C8B-B14F-4D97-AF65-F5344CB8AC3E}">
        <p14:creationId xmlns:p14="http://schemas.microsoft.com/office/powerpoint/2010/main" val="3888329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A7BE-E6C4-F3A3-DB2D-E34640A541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91A97B-44C0-B578-FF7A-3C79BF19A1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E50203-0748-C33C-21D5-91C4A0A6F86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AB4E600-EC55-8569-36BD-18945149E46C}"/>
              </a:ext>
            </a:extLst>
          </p:cNvPr>
          <p:cNvSpPr>
            <a:spLocks noGrp="1"/>
          </p:cNvSpPr>
          <p:nvPr>
            <p:ph type="sldNum" sz="quarter" idx="5"/>
          </p:nvPr>
        </p:nvSpPr>
        <p:spPr/>
        <p:txBody>
          <a:bodyPr/>
          <a:lstStyle/>
          <a:p>
            <a:fld id="{22B32B55-6CD0-40C0-BAFE-D331F0A28190}" type="slidenum">
              <a:rPr lang="en-US" altLang="zh-CN" smtClean="0"/>
              <a:t>46</a:t>
            </a:fld>
            <a:endParaRPr lang="en-US" altLang="zh-CN"/>
          </a:p>
        </p:txBody>
      </p:sp>
    </p:spTree>
    <p:extLst>
      <p:ext uri="{BB962C8B-B14F-4D97-AF65-F5344CB8AC3E}">
        <p14:creationId xmlns:p14="http://schemas.microsoft.com/office/powerpoint/2010/main" val="1438218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39FDF0F-093A-CE94-7E92-FDEE5449B02F}"/>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F4EEFA9F-6272-76ED-60DD-38C7ED73C51D}"/>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748" tIns="43104" rIns="87748" bIns="43104"/>
          <a:lstStyle/>
          <a:p>
            <a:r>
              <a:rPr lang="en-US" altLang="zh-CN">
                <a:latin typeface="Arial" panose="020B0604020202020204" pitchFamily="34" charset="0"/>
              </a:rPr>
              <a:t>we can use the following format to represent any expressible binary number.Here,for normalized format, the leading digit before binary point is always 1. we can also assume that the base is always 2. So we only need to store sign, x’s and exponent in computers. </a:t>
            </a:r>
          </a:p>
          <a:p>
            <a:r>
              <a:rPr lang="en-US" altLang="zh-CN">
                <a:latin typeface="Arial" panose="020B0604020202020204" pitchFamily="34" charset="0"/>
              </a:rPr>
              <a:t>Therefore, a floating point number has three fields, that is S for storing sign, ……, Here xxxxx is called significand. The base can be 2/ 4/ 8/ 16 , which is implicit and need not to be stored since it is the same for all numbers.  </a:t>
            </a:r>
          </a:p>
          <a:p>
            <a:endParaRPr lang="en-US" altLang="zh-CN">
              <a:latin typeface="Arial" panose="020B0604020202020204" pitchFamily="34" charset="0"/>
            </a:endParaRPr>
          </a:p>
          <a:p>
            <a:r>
              <a:rPr lang="en-US" altLang="zh-CN">
                <a:latin typeface="Arial" panose="020B0604020202020204" pitchFamily="34" charset="0"/>
              </a:rPr>
              <a:t>Until about 1980, each manufacturer had its own floating-point format. They are all different. How many bits were used for exponent, how many for significand, and which of 2/ 4/ 8/ 16 was used for base, all of these were decided by manufactures. It led to many problems.We can not exchange floating-point data among different computers. Sometimes we may get different results for the same calculation. It is necessary to have one standard of FP representation. This is IEEE 754 Standard.</a:t>
            </a:r>
          </a:p>
          <a:p>
            <a:r>
              <a:rPr lang="en-US" altLang="zh-CN">
                <a:latin typeface="Arial" panose="020B0604020202020204" pitchFamily="34" charset="0"/>
              </a:rPr>
              <a:t>Any question before move on to IEEE 754 Standard?</a:t>
            </a:r>
          </a:p>
          <a:p>
            <a:endParaRPr lang="zh-CN" altLang="en-US">
              <a:latin typeface="Arial" panose="020B0604020202020204" pitchFamily="34" charset="0"/>
            </a:endParaRPr>
          </a:p>
          <a:p>
            <a:endParaRPr lang="zh-CN" altLang="en-US">
              <a:latin typeface="Arial" panose="020B0604020202020204" pitchFamily="34" charset="0"/>
            </a:endParaRPr>
          </a:p>
          <a:p>
            <a:endParaRPr lang="zh-CN"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25479-1EA0-C8A8-DF0D-3FD502AE7A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BBFF53-7949-5218-03C3-5BC33BB38D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2208FE-09A5-807E-DAEF-47A0095102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104DAD0-C12A-6F1D-D7DA-70257D2172FB}"/>
              </a:ext>
            </a:extLst>
          </p:cNvPr>
          <p:cNvSpPr>
            <a:spLocks noGrp="1"/>
          </p:cNvSpPr>
          <p:nvPr>
            <p:ph type="sldNum" sz="quarter" idx="5"/>
          </p:nvPr>
        </p:nvSpPr>
        <p:spPr/>
        <p:txBody>
          <a:bodyPr/>
          <a:lstStyle/>
          <a:p>
            <a:fld id="{22B32B55-6CD0-40C0-BAFE-D331F0A28190}" type="slidenum">
              <a:rPr lang="en-US" altLang="zh-CN" smtClean="0"/>
              <a:t>49</a:t>
            </a:fld>
            <a:endParaRPr lang="en-US" altLang="zh-CN"/>
          </a:p>
        </p:txBody>
      </p:sp>
    </p:spTree>
    <p:extLst>
      <p:ext uri="{BB962C8B-B14F-4D97-AF65-F5344CB8AC3E}">
        <p14:creationId xmlns:p14="http://schemas.microsoft.com/office/powerpoint/2010/main" val="1352674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50</a:t>
            </a:fld>
            <a:endParaRPr lang="en-US" altLang="zh-CN"/>
          </a:p>
        </p:txBody>
      </p:sp>
    </p:spTree>
    <p:extLst>
      <p:ext uri="{BB962C8B-B14F-4D97-AF65-F5344CB8AC3E}">
        <p14:creationId xmlns:p14="http://schemas.microsoft.com/office/powerpoint/2010/main" val="197903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互联网作为一个庞大的数据源，为语言模型提供了丰富的文本材料，具备 规模大、动态、多语言和主题丰富等特点，是目前</a:t>
            </a:r>
            <a:r>
              <a:rPr lang="en-US" altLang="zh-CN" dirty="0"/>
              <a:t>LLMs</a:t>
            </a:r>
            <a:r>
              <a:rPr lang="zh-CN" altLang="en-US" dirty="0"/>
              <a:t>中使用最广泛的数据 源</a:t>
            </a:r>
            <a:r>
              <a:rPr lang="en-US" altLang="zh-CN" dirty="0"/>
              <a:t>[137, 141]</a:t>
            </a:r>
            <a:r>
              <a:rPr lang="zh-CN" altLang="en-US" dirty="0"/>
              <a:t>。值得注意的是，网络数据的质量参差不齐，因此精细的筛选和处 理机制对提高数据质量至关重要。收集网页数据一般有两种策略。第一种是基 于</a:t>
            </a:r>
            <a:r>
              <a:rPr lang="en-US" altLang="zh-CN" dirty="0"/>
              <a:t>Common Crawl1</a:t>
            </a:r>
            <a:r>
              <a:rPr lang="zh-CN" altLang="en-US" dirty="0"/>
              <a:t>。但是，由于</a:t>
            </a:r>
            <a:r>
              <a:rPr lang="en-US" altLang="zh-CN" dirty="0"/>
              <a:t>Common Crawl </a:t>
            </a:r>
            <a:r>
              <a:rPr lang="zh-CN" altLang="en-US" dirty="0"/>
              <a:t>是未经清洗的，包括大量的 无关信息（比如广告、导航栏等），甚至是色情、暴力和泄露个人隐私的有害信 息，因此很多语料库均在其基础上采取了清洗和筛选机制。比如，</a:t>
            </a:r>
            <a:r>
              <a:rPr lang="en-US" altLang="zh-CN" dirty="0"/>
              <a:t>C4 [141] </a:t>
            </a:r>
            <a:r>
              <a:rPr lang="zh-CN" altLang="en-US" dirty="0"/>
              <a:t>和 </a:t>
            </a:r>
            <a:r>
              <a:rPr lang="en-US" altLang="zh-CN" dirty="0" err="1"/>
              <a:t>CLUECorpus</a:t>
            </a:r>
            <a:r>
              <a:rPr lang="en-US" altLang="zh-CN" dirty="0"/>
              <a:t> 2020 [196] </a:t>
            </a:r>
            <a:r>
              <a:rPr lang="zh-CN" altLang="en-US" dirty="0"/>
              <a:t>分别是基于</a:t>
            </a:r>
            <a:r>
              <a:rPr lang="en-US" altLang="zh-CN" dirty="0"/>
              <a:t>Common Crawl </a:t>
            </a:r>
            <a:r>
              <a:rPr lang="zh-CN" altLang="en-US" dirty="0"/>
              <a:t>构建的高质量英文和中 文语料库，而</a:t>
            </a:r>
            <a:r>
              <a:rPr lang="en-US" altLang="zh-CN" dirty="0"/>
              <a:t>mC4 [197]</a:t>
            </a:r>
            <a:r>
              <a:rPr lang="zh-CN" altLang="en-US" dirty="0"/>
              <a:t>、</a:t>
            </a:r>
            <a:r>
              <a:rPr lang="en-US" altLang="zh-CN" dirty="0"/>
              <a:t>CC100 [33] </a:t>
            </a:r>
            <a:r>
              <a:rPr lang="zh-CN" altLang="en-US" dirty="0"/>
              <a:t>和</a:t>
            </a:r>
            <a:r>
              <a:rPr lang="en-US" altLang="zh-CN" dirty="0"/>
              <a:t>OSCAR 22.01 [2] </a:t>
            </a:r>
            <a:r>
              <a:rPr lang="zh-CN" altLang="en-US" dirty="0"/>
              <a:t>则提供了清洗后的多 语言语料。除此之外，部分语料库则关注某个特别领域。比如，</a:t>
            </a:r>
            <a:r>
              <a:rPr lang="en-US" altLang="zh-CN" dirty="0"/>
              <a:t>CC-Stories [171] </a:t>
            </a:r>
            <a:r>
              <a:rPr lang="zh-CN" altLang="en-US" dirty="0"/>
              <a:t>和</a:t>
            </a:r>
            <a:r>
              <a:rPr lang="en-US" altLang="zh-CN" dirty="0" err="1"/>
              <a:t>RealNews</a:t>
            </a:r>
            <a:r>
              <a:rPr lang="en-US" altLang="zh-CN" dirty="0"/>
              <a:t> [205] </a:t>
            </a:r>
            <a:r>
              <a:rPr lang="zh-CN" altLang="en-US" dirty="0"/>
              <a:t>分别在</a:t>
            </a:r>
            <a:r>
              <a:rPr lang="en-US" altLang="zh-CN" dirty="0"/>
              <a:t>Common Crawl </a:t>
            </a:r>
            <a:r>
              <a:rPr lang="zh-CN" altLang="en-US" dirty="0"/>
              <a:t>的基础上清洗得到故事风格文本和 新闻数据。第二种则是独立从原始网页爬取，并采用一系列清洗规则得到最终的语料库，包括</a:t>
            </a:r>
            <a:r>
              <a:rPr lang="en-US" altLang="zh-CN" dirty="0" err="1"/>
              <a:t>WuDaoCorpora</a:t>
            </a:r>
            <a:r>
              <a:rPr lang="en-US" altLang="zh-CN" dirty="0"/>
              <a:t>-Text [203]</a:t>
            </a:r>
            <a:r>
              <a:rPr lang="zh-CN" altLang="en-US" dirty="0"/>
              <a:t>、</a:t>
            </a:r>
            <a:r>
              <a:rPr lang="en-US" altLang="zh-CN" dirty="0"/>
              <a:t>MNBVC2</a:t>
            </a:r>
            <a:r>
              <a:rPr lang="zh-CN" altLang="en-US" dirty="0"/>
              <a:t>和</a:t>
            </a:r>
            <a:r>
              <a:rPr lang="en-US" altLang="zh-CN" dirty="0" err="1"/>
              <a:t>WanJuanText</a:t>
            </a:r>
            <a:r>
              <a:rPr lang="en-US" altLang="zh-CN" dirty="0"/>
              <a:t> [62] </a:t>
            </a:r>
            <a:r>
              <a:rPr lang="zh-CN" altLang="en-US" dirty="0"/>
              <a:t>等。表</a:t>
            </a:r>
            <a:r>
              <a:rPr lang="en-US" altLang="zh-CN" dirty="0"/>
              <a:t>8.1</a:t>
            </a:r>
            <a:r>
              <a:rPr lang="zh-CN" altLang="en-US" dirty="0"/>
              <a:t>总结了用于预训练的代表性网页语料库。除了</a:t>
            </a:r>
            <a:r>
              <a:rPr lang="en-US" altLang="zh-CN" dirty="0"/>
              <a:t>CC-Stories</a:t>
            </a:r>
            <a:r>
              <a:rPr lang="zh-CN" altLang="en-US" dirty="0"/>
              <a:t>，上述大 部分数据源均开放下载，而</a:t>
            </a:r>
            <a:r>
              <a:rPr lang="en-US" altLang="zh-CN" dirty="0"/>
              <a:t>MNBVC </a:t>
            </a:r>
            <a:r>
              <a:rPr lang="zh-CN" altLang="en-US" dirty="0"/>
              <a:t>和</a:t>
            </a:r>
            <a:r>
              <a:rPr lang="en-US" altLang="zh-CN" dirty="0" err="1"/>
              <a:t>WanJuanText</a:t>
            </a:r>
            <a:r>
              <a:rPr lang="en-US" altLang="zh-CN" dirty="0"/>
              <a:t> </a:t>
            </a:r>
            <a:r>
              <a:rPr lang="zh-CN" altLang="en-US" dirty="0"/>
              <a:t>则是后面将要介绍的 多类别语料库。</a:t>
            </a:r>
          </a:p>
        </p:txBody>
      </p:sp>
      <p:sp>
        <p:nvSpPr>
          <p:cNvPr id="4" name="灯片编号占位符 3"/>
          <p:cNvSpPr>
            <a:spLocks noGrp="1"/>
          </p:cNvSpPr>
          <p:nvPr>
            <p:ph type="sldNum" sz="quarter" idx="5"/>
          </p:nvPr>
        </p:nvSpPr>
        <p:spPr/>
        <p:txBody>
          <a:bodyPr/>
          <a:lstStyle/>
          <a:p>
            <a:fld id="{22B32B55-6CD0-40C0-BAFE-D331F0A28190}" type="slidenum">
              <a:rPr lang="en-US" altLang="zh-CN" smtClean="0"/>
              <a:t>6</a:t>
            </a:fld>
            <a:endParaRPr lang="en-US" altLang="zh-CN"/>
          </a:p>
        </p:txBody>
      </p:sp>
    </p:spTree>
    <p:extLst>
      <p:ext uri="{BB962C8B-B14F-4D97-AF65-F5344CB8AC3E}">
        <p14:creationId xmlns:p14="http://schemas.microsoft.com/office/powerpoint/2010/main" val="415057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https://www.smashwords.com</a:t>
            </a:r>
            <a:r>
              <a:rPr lang="zh-CN" altLang="en-US" dirty="0"/>
              <a:t>书籍作为长形式文本的优质来源，有助于语言模型在理解复杂语句结构 和生成连贯文本方面的训练。被广泛使用的电子书网站包括</a:t>
            </a:r>
            <a:r>
              <a:rPr lang="en-US" altLang="zh-CN" dirty="0"/>
              <a:t>Smashwords3</a:t>
            </a:r>
            <a:r>
              <a:rPr lang="zh-CN" altLang="en-US" dirty="0"/>
              <a:t>和 古登堡计划（</a:t>
            </a:r>
            <a:r>
              <a:rPr lang="en-US" altLang="zh-CN" dirty="0"/>
              <a:t>Project Gutenberg</a:t>
            </a:r>
            <a:r>
              <a:rPr lang="zh-CN" altLang="en-US" dirty="0"/>
              <a:t>）</a:t>
            </a:r>
            <a:r>
              <a:rPr lang="en-US" altLang="zh-CN" dirty="0"/>
              <a:t>4</a:t>
            </a:r>
            <a:r>
              <a:rPr lang="zh-CN" altLang="en-US" dirty="0"/>
              <a:t>等。截止到</a:t>
            </a:r>
            <a:r>
              <a:rPr lang="en-US" altLang="zh-CN" dirty="0"/>
              <a:t>2024 </a:t>
            </a:r>
            <a:r>
              <a:rPr lang="zh-CN" altLang="en-US" dirty="0"/>
              <a:t>年</a:t>
            </a:r>
            <a:r>
              <a:rPr lang="en-US" altLang="zh-CN" dirty="0"/>
              <a:t>2 </a:t>
            </a:r>
            <a:r>
              <a:rPr lang="zh-CN" altLang="en-US" dirty="0"/>
              <a:t>月，前者包含了超 过</a:t>
            </a:r>
            <a:r>
              <a:rPr lang="en-US" altLang="zh-CN" dirty="0"/>
              <a:t>50 </a:t>
            </a:r>
            <a:r>
              <a:rPr lang="zh-CN" altLang="en-US" dirty="0"/>
              <a:t>万本免费的电子书，后者超过</a:t>
            </a:r>
            <a:r>
              <a:rPr lang="en-US" altLang="zh-CN" dirty="0"/>
              <a:t>7 </a:t>
            </a:r>
            <a:r>
              <a:rPr lang="zh-CN" altLang="en-US" dirty="0"/>
              <a:t>万本电子书。</a:t>
            </a:r>
            <a:r>
              <a:rPr lang="en-US" altLang="zh-CN" dirty="0"/>
              <a:t>2015 </a:t>
            </a:r>
            <a:r>
              <a:rPr lang="zh-CN" altLang="en-US" dirty="0"/>
              <a:t>年，</a:t>
            </a:r>
            <a:r>
              <a:rPr lang="en-US" altLang="zh-CN" dirty="0"/>
              <a:t>Toronto Book Corpus [223] </a:t>
            </a:r>
            <a:r>
              <a:rPr lang="zh-CN" altLang="en-US" dirty="0"/>
              <a:t>从</a:t>
            </a:r>
            <a:r>
              <a:rPr lang="en-US" altLang="zh-CN" dirty="0"/>
              <a:t>Smashwords </a:t>
            </a:r>
            <a:r>
              <a:rPr lang="zh-CN" altLang="en-US" dirty="0"/>
              <a:t>收集了</a:t>
            </a:r>
            <a:r>
              <a:rPr lang="en-US" altLang="zh-CN" dirty="0"/>
              <a:t>11,038 </a:t>
            </a:r>
            <a:r>
              <a:rPr lang="zh-CN" altLang="en-US" dirty="0"/>
              <a:t>本电子书，但是目前不再公开。 </a:t>
            </a:r>
            <a:r>
              <a:rPr lang="en-US" altLang="zh-CN" dirty="0"/>
              <a:t>2019 </a:t>
            </a:r>
            <a:r>
              <a:rPr lang="zh-CN" altLang="en-US" dirty="0"/>
              <a:t>年，</a:t>
            </a:r>
            <a:r>
              <a:rPr lang="en-US" altLang="zh-CN" dirty="0"/>
              <a:t>DeepMind </a:t>
            </a:r>
            <a:r>
              <a:rPr lang="zh-CN" altLang="en-US" dirty="0"/>
              <a:t>从古登堡计划收集了</a:t>
            </a:r>
            <a:r>
              <a:rPr lang="en-US" altLang="zh-CN" dirty="0"/>
              <a:t>1919 </a:t>
            </a:r>
            <a:r>
              <a:rPr lang="zh-CN" altLang="en-US" dirty="0"/>
              <a:t>年之前出版的书籍，发布了规 模为</a:t>
            </a:r>
            <a:r>
              <a:rPr lang="en-US" altLang="zh-CN" dirty="0"/>
              <a:t>11.74 GB </a:t>
            </a:r>
            <a:r>
              <a:rPr lang="zh-CN" altLang="en-US" dirty="0"/>
              <a:t>的图书语料库</a:t>
            </a:r>
            <a:r>
              <a:rPr lang="en-US" altLang="zh-CN" dirty="0"/>
              <a:t>PG-19 [139]</a:t>
            </a:r>
            <a:r>
              <a:rPr lang="zh-CN" altLang="en-US" dirty="0"/>
              <a:t>。</a:t>
            </a:r>
            <a:r>
              <a:rPr lang="en-US" altLang="zh-CN" dirty="0"/>
              <a:t>2023 </a:t>
            </a:r>
            <a:r>
              <a:rPr lang="zh-CN" altLang="en-US" dirty="0"/>
              <a:t>年，</a:t>
            </a:r>
            <a:r>
              <a:rPr lang="en-US" altLang="zh-CN" dirty="0"/>
              <a:t>Anna’s Archive5</a:t>
            </a:r>
            <a:r>
              <a:rPr lang="zh-CN" altLang="en-US" dirty="0"/>
              <a:t>成为世界上最大的在线图书馆，规模超过</a:t>
            </a:r>
            <a:r>
              <a:rPr lang="en-US" altLang="zh-CN" dirty="0"/>
              <a:t>600 TB</a:t>
            </a:r>
            <a:r>
              <a:rPr lang="zh-CN" altLang="en-US" dirty="0"/>
              <a:t>。需要说明的是，由于图书有着丰 富的分类，根据图书子类构建语料库也是可行的策略。</a:t>
            </a:r>
          </a:p>
        </p:txBody>
      </p:sp>
      <p:sp>
        <p:nvSpPr>
          <p:cNvPr id="4" name="灯片编号占位符 3"/>
          <p:cNvSpPr>
            <a:spLocks noGrp="1"/>
          </p:cNvSpPr>
          <p:nvPr>
            <p:ph type="sldNum" sz="quarter" idx="5"/>
          </p:nvPr>
        </p:nvSpPr>
        <p:spPr/>
        <p:txBody>
          <a:bodyPr/>
          <a:lstStyle/>
          <a:p>
            <a:fld id="{22B32B55-6CD0-40C0-BAFE-D331F0A28190}" type="slidenum">
              <a:rPr lang="en-US" altLang="zh-CN" smtClean="0"/>
              <a:t>7</a:t>
            </a:fld>
            <a:endParaRPr lang="en-US" altLang="zh-CN"/>
          </a:p>
        </p:txBody>
      </p:sp>
    </p:spTree>
    <p:extLst>
      <p:ext uri="{BB962C8B-B14F-4D97-AF65-F5344CB8AC3E}">
        <p14:creationId xmlns:p14="http://schemas.microsoft.com/office/powerpoint/2010/main" val="260108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这类数据集通常包括学术论文、专利和其他类型的专业文献</a:t>
            </a:r>
            <a:r>
              <a:rPr lang="en-US" altLang="zh-CN" dirty="0"/>
              <a:t>[164, 91, 148]</a:t>
            </a:r>
            <a:r>
              <a:rPr lang="zh-CN" altLang="en-US" dirty="0"/>
              <a:t>。 由于科学文本常常涉及专业术语、复杂的数据结构和公式，因此在预处理时需 要采用特殊的方法。对科学论文进行预训练不仅可以提升模型在科学领域的 专业性，还能够增强其在逻辑推理任务中的表现。目前最常被使用的语料库是 </a:t>
            </a:r>
            <a:r>
              <a:rPr lang="en-US" altLang="zh-CN" dirty="0"/>
              <a:t>arXiv6</a:t>
            </a:r>
            <a:r>
              <a:rPr lang="zh-CN" altLang="en-US" dirty="0"/>
              <a:t>，它集合了物理、数学、计算机、生物和量化经济等领域的学术论文。 在医疗领域，拥有近</a:t>
            </a:r>
            <a:r>
              <a:rPr lang="en-US" altLang="zh-CN" dirty="0"/>
              <a:t>5 </a:t>
            </a:r>
            <a:r>
              <a:rPr lang="zh-CN" altLang="en-US" dirty="0"/>
              <a:t>百万论文的</a:t>
            </a:r>
            <a:r>
              <a:rPr lang="en-US" altLang="zh-CN" dirty="0"/>
              <a:t>PubMed Central7</a:t>
            </a:r>
            <a:r>
              <a:rPr lang="zh-CN" altLang="en-US" dirty="0"/>
              <a:t>也是一个重要的学术资 源。在中文科学文本领域，知网是个常用的资源。此外，中国地质大学、深圳 大学、腾讯在</a:t>
            </a:r>
            <a:r>
              <a:rPr lang="en-US" altLang="zh-CN" dirty="0"/>
              <a:t>2022 </a:t>
            </a:r>
            <a:r>
              <a:rPr lang="zh-CN" altLang="en-US" dirty="0"/>
              <a:t>年联合发布了首个大规模中文科学文献数据集</a:t>
            </a:r>
            <a:r>
              <a:rPr lang="en-US" altLang="zh-CN" dirty="0"/>
              <a:t>CSL8</a:t>
            </a:r>
            <a:r>
              <a:rPr lang="zh-CN" altLang="en-US" dirty="0"/>
              <a:t>。实 际上，大多数综合语料库都选择包含学术材料。例如，在由</a:t>
            </a:r>
            <a:r>
              <a:rPr lang="en-US" altLang="zh-CN" dirty="0" err="1"/>
              <a:t>EleutherAI</a:t>
            </a:r>
            <a:r>
              <a:rPr lang="en-US" altLang="zh-CN" dirty="0"/>
              <a:t> </a:t>
            </a:r>
            <a:r>
              <a:rPr lang="zh-CN" altLang="en-US" dirty="0"/>
              <a:t>发布 的</a:t>
            </a:r>
            <a:r>
              <a:rPr lang="en-US" altLang="zh-CN" dirty="0"/>
              <a:t>Pile [52] </a:t>
            </a:r>
            <a:r>
              <a:rPr lang="zh-CN" altLang="en-US" dirty="0"/>
              <a:t>中，科学文本数据占到了</a:t>
            </a:r>
            <a:r>
              <a:rPr lang="en-US" altLang="zh-CN" dirty="0"/>
              <a:t>38.1%</a:t>
            </a:r>
            <a:r>
              <a:rPr lang="zh-CN" altLang="en-US" dirty="0"/>
              <a:t>，超过了网页数据的</a:t>
            </a:r>
            <a:r>
              <a:rPr lang="en-US" altLang="zh-CN" dirty="0"/>
              <a:t>18.1%</a:t>
            </a:r>
            <a:r>
              <a:rPr lang="zh-CN" altLang="en-US" dirty="0"/>
              <a:t>。</a:t>
            </a:r>
          </a:p>
        </p:txBody>
      </p:sp>
      <p:sp>
        <p:nvSpPr>
          <p:cNvPr id="4" name="灯片编号占位符 3"/>
          <p:cNvSpPr>
            <a:spLocks noGrp="1"/>
          </p:cNvSpPr>
          <p:nvPr>
            <p:ph type="sldNum" sz="quarter" idx="5"/>
          </p:nvPr>
        </p:nvSpPr>
        <p:spPr/>
        <p:txBody>
          <a:bodyPr/>
          <a:lstStyle/>
          <a:p>
            <a:fld id="{22B32B55-6CD0-40C0-BAFE-D331F0A28190}" type="slidenum">
              <a:rPr lang="en-US" altLang="zh-CN" smtClean="0"/>
              <a:t>8</a:t>
            </a:fld>
            <a:endParaRPr lang="en-US" altLang="zh-CN"/>
          </a:p>
        </p:txBody>
      </p:sp>
    </p:spTree>
    <p:extLst>
      <p:ext uri="{BB962C8B-B14F-4D97-AF65-F5344CB8AC3E}">
        <p14:creationId xmlns:p14="http://schemas.microsoft.com/office/powerpoint/2010/main" val="4202805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在程序生成方面，代码作为一种专业数据类型已经得到了广泛的研究关注 </a:t>
            </a:r>
            <a:r>
              <a:rPr lang="en-US" altLang="zh-CN" dirty="0"/>
              <a:t>[20, 155, 110, 48, 4]</a:t>
            </a:r>
            <a:r>
              <a:rPr lang="zh-CN" altLang="en-US" dirty="0"/>
              <a:t>。模型在大规模代码库上的预训练能显著提升代码生成质 量。目前主流的代码数据语料库包括：</a:t>
            </a:r>
            <a:r>
              <a:rPr lang="en-US" altLang="zh-CN" dirty="0" err="1"/>
              <a:t>i</a:t>
            </a:r>
            <a:r>
              <a:rPr lang="zh-CN" altLang="en-US" dirty="0"/>
              <a:t>）</a:t>
            </a:r>
            <a:r>
              <a:rPr lang="en-US" altLang="zh-CN" dirty="0"/>
              <a:t>Stack [80]</a:t>
            </a:r>
            <a:r>
              <a:rPr lang="zh-CN" altLang="en-US" dirty="0"/>
              <a:t>，由</a:t>
            </a:r>
            <a:r>
              <a:rPr lang="en-US" altLang="zh-CN" dirty="0"/>
              <a:t>300 </a:t>
            </a:r>
            <a:r>
              <a:rPr lang="zh-CN" altLang="en-US" dirty="0"/>
              <a:t>多种不同编程语 言构成的代码数据，累计超过</a:t>
            </a:r>
            <a:r>
              <a:rPr lang="en-US" altLang="zh-CN" dirty="0"/>
              <a:t>6 TB </a:t>
            </a:r>
            <a:r>
              <a:rPr lang="zh-CN" altLang="en-US" dirty="0"/>
              <a:t>源代码文件；</a:t>
            </a:r>
            <a:r>
              <a:rPr lang="en-US" altLang="zh-CN" dirty="0"/>
              <a:t>ii</a:t>
            </a:r>
            <a:r>
              <a:rPr lang="zh-CN" altLang="en-US" dirty="0"/>
              <a:t>）</a:t>
            </a:r>
            <a:r>
              <a:rPr lang="en-US" altLang="zh-CN" dirty="0"/>
              <a:t>BIGQUERY [121]</a:t>
            </a:r>
            <a:r>
              <a:rPr lang="zh-CN" altLang="en-US" dirty="0"/>
              <a:t>，是 </a:t>
            </a:r>
            <a:r>
              <a:rPr lang="en-US" altLang="zh-CN" dirty="0"/>
              <a:t>Google </a:t>
            </a:r>
            <a:r>
              <a:rPr lang="en-US" altLang="zh-CN" dirty="0" err="1"/>
              <a:t>BigQuery</a:t>
            </a:r>
            <a:r>
              <a:rPr lang="en-US" altLang="zh-CN" dirty="0"/>
              <a:t> </a:t>
            </a:r>
            <a:r>
              <a:rPr lang="zh-CN" altLang="en-US" dirty="0"/>
              <a:t>的一个子集，专注于</a:t>
            </a:r>
            <a:r>
              <a:rPr lang="en-US" altLang="zh-CN" dirty="0"/>
              <a:t>Python </a:t>
            </a:r>
            <a:r>
              <a:rPr lang="zh-CN" altLang="en-US" dirty="0"/>
              <a:t>等</a:t>
            </a:r>
            <a:r>
              <a:rPr lang="en-US" altLang="zh-CN" dirty="0"/>
              <a:t>6 </a:t>
            </a:r>
            <a:r>
              <a:rPr lang="zh-CN" altLang="en-US" dirty="0"/>
              <a:t>种编程语言。此外，</a:t>
            </a:r>
            <a:r>
              <a:rPr lang="en-US" altLang="zh-CN" dirty="0"/>
              <a:t>GitHub </a:t>
            </a:r>
            <a:r>
              <a:rPr lang="zh-CN" altLang="en-US" dirty="0"/>
              <a:t>和</a:t>
            </a:r>
            <a:r>
              <a:rPr lang="en-US" altLang="zh-CN" dirty="0" err="1"/>
              <a:t>StackOverflow</a:t>
            </a:r>
            <a:r>
              <a:rPr lang="en-US" altLang="zh-CN" dirty="0"/>
              <a:t> </a:t>
            </a:r>
            <a:r>
              <a:rPr lang="zh-CN" altLang="en-US" dirty="0"/>
              <a:t>也是两个重要的代码数据来源。特别地，</a:t>
            </a:r>
            <a:r>
              <a:rPr lang="en-US" altLang="zh-CN" dirty="0" err="1"/>
              <a:t>StackOverflow</a:t>
            </a:r>
            <a:r>
              <a:rPr lang="en-US" altLang="zh-CN" dirty="0"/>
              <a:t> </a:t>
            </a:r>
            <a:r>
              <a:rPr lang="zh-CN" altLang="en-US" dirty="0"/>
              <a:t>作 为一个编程领域的问答网站，也经常被视为社交媒体数据。</a:t>
            </a:r>
          </a:p>
        </p:txBody>
      </p:sp>
      <p:sp>
        <p:nvSpPr>
          <p:cNvPr id="4" name="灯片编号占位符 3"/>
          <p:cNvSpPr>
            <a:spLocks noGrp="1"/>
          </p:cNvSpPr>
          <p:nvPr>
            <p:ph type="sldNum" sz="quarter" idx="5"/>
          </p:nvPr>
        </p:nvSpPr>
        <p:spPr/>
        <p:txBody>
          <a:bodyPr/>
          <a:lstStyle/>
          <a:p>
            <a:fld id="{22B32B55-6CD0-40C0-BAFE-D331F0A28190}" type="slidenum">
              <a:rPr lang="en-US" altLang="zh-CN" smtClean="0"/>
              <a:t>9</a:t>
            </a:fld>
            <a:endParaRPr lang="en-US" altLang="zh-CN"/>
          </a:p>
        </p:txBody>
      </p:sp>
    </p:spTree>
    <p:extLst>
      <p:ext uri="{BB962C8B-B14F-4D97-AF65-F5344CB8AC3E}">
        <p14:creationId xmlns:p14="http://schemas.microsoft.com/office/powerpoint/2010/main" val="402830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10</a:t>
            </a:fld>
            <a:endParaRPr lang="en-US" altLang="zh-CN"/>
          </a:p>
        </p:txBody>
      </p:sp>
    </p:spTree>
    <p:extLst>
      <p:ext uri="{BB962C8B-B14F-4D97-AF65-F5344CB8AC3E}">
        <p14:creationId xmlns:p14="http://schemas.microsoft.com/office/powerpoint/2010/main" val="1488781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2025/11/26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2025/11/26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2025/11/26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72629334-ED7F-F288-539A-922CEB3B42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6DE479C-817C-CCA9-C472-5600155B36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48FB014-BC42-4056-92FA-192EF96035FF}"/>
              </a:ext>
            </a:extLst>
          </p:cNvPr>
          <p:cNvSpPr>
            <a:spLocks noGrp="1" noChangeArrowheads="1"/>
          </p:cNvSpPr>
          <p:nvPr>
            <p:ph type="sldNum" sz="quarter" idx="12"/>
          </p:nvPr>
        </p:nvSpPr>
        <p:spPr>
          <a:ln/>
        </p:spPr>
        <p:txBody>
          <a:bodyPr/>
          <a:lstStyle>
            <a:lvl1pPr>
              <a:defRPr/>
            </a:lvl1pPr>
          </a:lstStyle>
          <a:p>
            <a:fld id="{3F3956D9-7678-4496-B76F-D3F549099E70}" type="slidenum">
              <a:rPr lang="en-US" altLang="zh-CN"/>
              <a:pPr/>
              <a:t>‹#›</a:t>
            </a:fld>
            <a:endParaRPr lang="en-US" altLang="zh-CN"/>
          </a:p>
        </p:txBody>
      </p:sp>
    </p:spTree>
    <p:extLst>
      <p:ext uri="{BB962C8B-B14F-4D97-AF65-F5344CB8AC3E}">
        <p14:creationId xmlns:p14="http://schemas.microsoft.com/office/powerpoint/2010/main" val="2315143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7BEA295-173B-6407-C7BF-E5E5D3FCFF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2A32444-F727-2E11-2C59-CE35967C85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055446B-3FE6-8B0D-C90A-0B330D9A2D6A}"/>
              </a:ext>
            </a:extLst>
          </p:cNvPr>
          <p:cNvSpPr>
            <a:spLocks noGrp="1" noChangeArrowheads="1"/>
          </p:cNvSpPr>
          <p:nvPr>
            <p:ph type="sldNum" sz="quarter" idx="12"/>
          </p:nvPr>
        </p:nvSpPr>
        <p:spPr>
          <a:ln/>
        </p:spPr>
        <p:txBody>
          <a:bodyPr/>
          <a:lstStyle>
            <a:lvl1pPr>
              <a:defRPr/>
            </a:lvl1pPr>
          </a:lstStyle>
          <a:p>
            <a:fld id="{E8147EA2-65BE-4EFB-A9A6-29A5F17389D6}" type="slidenum">
              <a:rPr lang="en-US" altLang="zh-CN"/>
              <a:pPr/>
              <a:t>‹#›</a:t>
            </a:fld>
            <a:endParaRPr lang="en-US" altLang="zh-CN"/>
          </a:p>
        </p:txBody>
      </p:sp>
    </p:spTree>
    <p:extLst>
      <p:ext uri="{BB962C8B-B14F-4D97-AF65-F5344CB8AC3E}">
        <p14:creationId xmlns:p14="http://schemas.microsoft.com/office/powerpoint/2010/main" val="3354477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A210FF3-CB25-BEBB-F916-D2BA2CFEE4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AFBC897-006A-0B53-9AFF-0D7451D738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0D4919F-065D-EF88-D800-1396F141B8A6}"/>
              </a:ext>
            </a:extLst>
          </p:cNvPr>
          <p:cNvSpPr>
            <a:spLocks noGrp="1" noChangeArrowheads="1"/>
          </p:cNvSpPr>
          <p:nvPr>
            <p:ph type="sldNum" sz="quarter" idx="12"/>
          </p:nvPr>
        </p:nvSpPr>
        <p:spPr>
          <a:ln/>
        </p:spPr>
        <p:txBody>
          <a:bodyPr/>
          <a:lstStyle>
            <a:lvl1pPr>
              <a:defRPr/>
            </a:lvl1pPr>
          </a:lstStyle>
          <a:p>
            <a:fld id="{807E110C-C977-4948-83BB-F7F3DDFC9697}" type="slidenum">
              <a:rPr lang="en-US" altLang="zh-CN"/>
              <a:pPr/>
              <a:t>‹#›</a:t>
            </a:fld>
            <a:endParaRPr lang="en-US" altLang="zh-CN"/>
          </a:p>
        </p:txBody>
      </p:sp>
    </p:spTree>
    <p:extLst>
      <p:ext uri="{BB962C8B-B14F-4D97-AF65-F5344CB8AC3E}">
        <p14:creationId xmlns:p14="http://schemas.microsoft.com/office/powerpoint/2010/main" val="2283338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4417" y="836613"/>
            <a:ext cx="53848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836613"/>
            <a:ext cx="53848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1AB3C3F6-6EED-6CB2-587A-5ED4C968887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AC8BA8D-3B75-F638-9DD9-04115AED71F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6D35C1E-B559-870F-B6B4-E1BCFD875CB1}"/>
              </a:ext>
            </a:extLst>
          </p:cNvPr>
          <p:cNvSpPr>
            <a:spLocks noGrp="1" noChangeArrowheads="1"/>
          </p:cNvSpPr>
          <p:nvPr>
            <p:ph type="sldNum" sz="quarter" idx="12"/>
          </p:nvPr>
        </p:nvSpPr>
        <p:spPr>
          <a:ln/>
        </p:spPr>
        <p:txBody>
          <a:bodyPr/>
          <a:lstStyle>
            <a:lvl1pPr>
              <a:defRPr/>
            </a:lvl1pPr>
          </a:lstStyle>
          <a:p>
            <a:fld id="{25D4AAB8-706D-417E-9E4C-62BAEFFB229E}" type="slidenum">
              <a:rPr lang="en-US" altLang="zh-CN"/>
              <a:pPr/>
              <a:t>‹#›</a:t>
            </a:fld>
            <a:endParaRPr lang="en-US" altLang="zh-CN"/>
          </a:p>
        </p:txBody>
      </p:sp>
    </p:spTree>
    <p:extLst>
      <p:ext uri="{BB962C8B-B14F-4D97-AF65-F5344CB8AC3E}">
        <p14:creationId xmlns:p14="http://schemas.microsoft.com/office/powerpoint/2010/main" val="102972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D3D552C-D947-AFB0-18CE-EB639E7800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DABE7B4-BB0B-0806-193E-EC8286AA8A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28C94EF-0798-6D70-76CC-491B495E9C67}"/>
              </a:ext>
            </a:extLst>
          </p:cNvPr>
          <p:cNvSpPr>
            <a:spLocks noGrp="1" noChangeArrowheads="1"/>
          </p:cNvSpPr>
          <p:nvPr>
            <p:ph type="sldNum" sz="quarter" idx="12"/>
          </p:nvPr>
        </p:nvSpPr>
        <p:spPr>
          <a:ln/>
        </p:spPr>
        <p:txBody>
          <a:bodyPr/>
          <a:lstStyle>
            <a:lvl1pPr>
              <a:defRPr/>
            </a:lvl1pPr>
          </a:lstStyle>
          <a:p>
            <a:fld id="{FBBC04E1-42CC-4092-BFF7-12855743B8E5}" type="slidenum">
              <a:rPr lang="en-US" altLang="zh-CN"/>
              <a:pPr/>
              <a:t>‹#›</a:t>
            </a:fld>
            <a:endParaRPr lang="en-US" altLang="zh-CN"/>
          </a:p>
        </p:txBody>
      </p:sp>
    </p:spTree>
    <p:extLst>
      <p:ext uri="{BB962C8B-B14F-4D97-AF65-F5344CB8AC3E}">
        <p14:creationId xmlns:p14="http://schemas.microsoft.com/office/powerpoint/2010/main" val="2377011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A2254A4E-4804-D371-C141-D6C2F9EEFDA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C69023B-EB04-D588-E99E-EE66790F900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047580AC-1F9E-72DB-39DA-FA82DDD407A5}"/>
              </a:ext>
            </a:extLst>
          </p:cNvPr>
          <p:cNvSpPr>
            <a:spLocks noGrp="1" noChangeArrowheads="1"/>
          </p:cNvSpPr>
          <p:nvPr>
            <p:ph type="sldNum" sz="quarter" idx="12"/>
          </p:nvPr>
        </p:nvSpPr>
        <p:spPr>
          <a:ln/>
        </p:spPr>
        <p:txBody>
          <a:bodyPr/>
          <a:lstStyle>
            <a:lvl1pPr>
              <a:defRPr/>
            </a:lvl1pPr>
          </a:lstStyle>
          <a:p>
            <a:fld id="{3E51C0A8-06B4-435C-8A39-81E1350A86A4}" type="slidenum">
              <a:rPr lang="en-US" altLang="zh-CN"/>
              <a:pPr/>
              <a:t>‹#›</a:t>
            </a:fld>
            <a:endParaRPr lang="en-US" altLang="zh-CN"/>
          </a:p>
        </p:txBody>
      </p:sp>
    </p:spTree>
    <p:extLst>
      <p:ext uri="{BB962C8B-B14F-4D97-AF65-F5344CB8AC3E}">
        <p14:creationId xmlns:p14="http://schemas.microsoft.com/office/powerpoint/2010/main" val="2765111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AB677EA-E484-6520-FF92-C003BF61DB7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B097ECC4-F4E3-2C19-47D7-03300C52D2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C4396F2D-D2BF-0F3A-A0EE-BFC430D8F78C}"/>
              </a:ext>
            </a:extLst>
          </p:cNvPr>
          <p:cNvSpPr>
            <a:spLocks noGrp="1" noChangeArrowheads="1"/>
          </p:cNvSpPr>
          <p:nvPr>
            <p:ph type="sldNum" sz="quarter" idx="12"/>
          </p:nvPr>
        </p:nvSpPr>
        <p:spPr>
          <a:ln/>
        </p:spPr>
        <p:txBody>
          <a:bodyPr/>
          <a:lstStyle>
            <a:lvl1pPr>
              <a:defRPr/>
            </a:lvl1pPr>
          </a:lstStyle>
          <a:p>
            <a:fld id="{C878C93A-6509-4054-9A02-673CB37D1B2D}" type="slidenum">
              <a:rPr lang="en-US" altLang="zh-CN"/>
              <a:pPr/>
              <a:t>‹#›</a:t>
            </a:fld>
            <a:endParaRPr lang="en-US" altLang="zh-CN"/>
          </a:p>
        </p:txBody>
      </p:sp>
    </p:spTree>
    <p:extLst>
      <p:ext uri="{BB962C8B-B14F-4D97-AF65-F5344CB8AC3E}">
        <p14:creationId xmlns:p14="http://schemas.microsoft.com/office/powerpoint/2010/main" val="12732395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3F02FBA-1D92-647C-CDAD-F6D9103054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44E0D65-DE23-B502-4423-A0CFEAAF2C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5EA3F22-F95D-0062-E95F-8F5E939469B3}"/>
              </a:ext>
            </a:extLst>
          </p:cNvPr>
          <p:cNvSpPr>
            <a:spLocks noGrp="1" noChangeArrowheads="1"/>
          </p:cNvSpPr>
          <p:nvPr>
            <p:ph type="sldNum" sz="quarter" idx="12"/>
          </p:nvPr>
        </p:nvSpPr>
        <p:spPr>
          <a:ln/>
        </p:spPr>
        <p:txBody>
          <a:bodyPr/>
          <a:lstStyle>
            <a:lvl1pPr>
              <a:defRPr/>
            </a:lvl1pPr>
          </a:lstStyle>
          <a:p>
            <a:fld id="{9E0BEB9A-8D5B-44D4-B356-00433D2C0BD1}" type="slidenum">
              <a:rPr lang="en-US" altLang="zh-CN"/>
              <a:pPr/>
              <a:t>‹#›</a:t>
            </a:fld>
            <a:endParaRPr lang="en-US" altLang="zh-CN"/>
          </a:p>
        </p:txBody>
      </p:sp>
    </p:spTree>
    <p:extLst>
      <p:ext uri="{BB962C8B-B14F-4D97-AF65-F5344CB8AC3E}">
        <p14:creationId xmlns:p14="http://schemas.microsoft.com/office/powerpoint/2010/main" val="2815549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2DE169D-E4A5-505F-5376-5E31B3DCBCF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0F2CD61-BFB1-D915-79E2-D1D3310887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61B3AC0-B212-01DA-BA9A-7E8F14B12A5B}"/>
              </a:ext>
            </a:extLst>
          </p:cNvPr>
          <p:cNvSpPr>
            <a:spLocks noGrp="1" noChangeArrowheads="1"/>
          </p:cNvSpPr>
          <p:nvPr>
            <p:ph type="sldNum" sz="quarter" idx="12"/>
          </p:nvPr>
        </p:nvSpPr>
        <p:spPr>
          <a:ln/>
        </p:spPr>
        <p:txBody>
          <a:bodyPr/>
          <a:lstStyle>
            <a:lvl1pPr>
              <a:defRPr/>
            </a:lvl1pPr>
          </a:lstStyle>
          <a:p>
            <a:fld id="{4D607A55-720D-4990-825F-563C7535C76C}" type="slidenum">
              <a:rPr lang="en-US" altLang="zh-CN"/>
              <a:pPr/>
              <a:t>‹#›</a:t>
            </a:fld>
            <a:endParaRPr lang="en-US" altLang="zh-CN"/>
          </a:p>
        </p:txBody>
      </p:sp>
    </p:spTree>
    <p:extLst>
      <p:ext uri="{BB962C8B-B14F-4D97-AF65-F5344CB8AC3E}">
        <p14:creationId xmlns:p14="http://schemas.microsoft.com/office/powerpoint/2010/main" val="4121967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CA12726-C56E-F6EA-DA36-53B79EA67C7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32EEE9C-429A-2B6E-BAB3-F1989EB9D10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1B7E978-80B4-A6BD-50F0-CF5AFACE06B3}"/>
              </a:ext>
            </a:extLst>
          </p:cNvPr>
          <p:cNvSpPr>
            <a:spLocks noGrp="1" noChangeArrowheads="1"/>
          </p:cNvSpPr>
          <p:nvPr>
            <p:ph type="sldNum" sz="quarter" idx="12"/>
          </p:nvPr>
        </p:nvSpPr>
        <p:spPr>
          <a:ln/>
        </p:spPr>
        <p:txBody>
          <a:bodyPr/>
          <a:lstStyle>
            <a:lvl1pPr>
              <a:defRPr/>
            </a:lvl1pPr>
          </a:lstStyle>
          <a:p>
            <a:fld id="{74A53378-2C2B-453D-8E53-C88C8E28D713}" type="slidenum">
              <a:rPr lang="en-US" altLang="zh-CN"/>
              <a:pPr/>
              <a:t>‹#›</a:t>
            </a:fld>
            <a:endParaRPr lang="en-US" altLang="zh-CN"/>
          </a:p>
        </p:txBody>
      </p:sp>
    </p:spTree>
    <p:extLst>
      <p:ext uri="{BB962C8B-B14F-4D97-AF65-F5344CB8AC3E}">
        <p14:creationId xmlns:p14="http://schemas.microsoft.com/office/powerpoint/2010/main" val="2053446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1900" y="188913"/>
            <a:ext cx="2745317" cy="5865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188913"/>
            <a:ext cx="8039100" cy="5865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7C15FC7-341A-AAD3-D626-F6A9227A62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4AC3850-EFE6-B2BE-486E-F9022A1C39A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513AECB-46E2-2D15-653C-21B68845564A}"/>
              </a:ext>
            </a:extLst>
          </p:cNvPr>
          <p:cNvSpPr>
            <a:spLocks noGrp="1" noChangeArrowheads="1"/>
          </p:cNvSpPr>
          <p:nvPr>
            <p:ph type="sldNum" sz="quarter" idx="12"/>
          </p:nvPr>
        </p:nvSpPr>
        <p:spPr>
          <a:ln/>
        </p:spPr>
        <p:txBody>
          <a:bodyPr/>
          <a:lstStyle>
            <a:lvl1pPr>
              <a:defRPr/>
            </a:lvl1pPr>
          </a:lstStyle>
          <a:p>
            <a:fld id="{97331BBB-B04B-4CC0-ABC1-7C39752F50A8}" type="slidenum">
              <a:rPr lang="en-US" altLang="zh-CN"/>
              <a:pPr/>
              <a:t>‹#›</a:t>
            </a:fld>
            <a:endParaRPr lang="en-US" altLang="zh-CN"/>
          </a:p>
        </p:txBody>
      </p:sp>
    </p:spTree>
    <p:extLst>
      <p:ext uri="{BB962C8B-B14F-4D97-AF65-F5344CB8AC3E}">
        <p14:creationId xmlns:p14="http://schemas.microsoft.com/office/powerpoint/2010/main" val="2989005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2025/11/26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2025/11/26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2025/11/26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2025/11/26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2025/11/26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2025/11/26</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707A756-2481-3DFA-0E90-48DD0505F983}"/>
              </a:ext>
            </a:extLst>
          </p:cNvPr>
          <p:cNvSpPr>
            <a:spLocks noGrp="1" noChangeArrowheads="1"/>
          </p:cNvSpPr>
          <p:nvPr>
            <p:ph type="title"/>
          </p:nvPr>
        </p:nvSpPr>
        <p:spPr bwMode="auto">
          <a:xfrm>
            <a:off x="609600" y="188914"/>
            <a:ext cx="10972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C841B44D-2F05-09AC-2102-18E51E157DB3}"/>
              </a:ext>
            </a:extLst>
          </p:cNvPr>
          <p:cNvSpPr>
            <a:spLocks noGrp="1" noChangeArrowheads="1"/>
          </p:cNvSpPr>
          <p:nvPr>
            <p:ph type="body" idx="1"/>
          </p:nvPr>
        </p:nvSpPr>
        <p:spPr bwMode="auto">
          <a:xfrm>
            <a:off x="624417" y="836613"/>
            <a:ext cx="109728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63A610C3-F5DF-4794-9D8F-C29A797D02C0}"/>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55789541-17A6-4BC5-9C8A-20075C19A3AF}"/>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735360A4-FEC4-498B-B2E6-092C0DEF820E}"/>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748B5CBC-A906-4B6E-A86B-F67B0A8CDB89}" type="slidenum">
              <a:rPr lang="en-US" altLang="zh-CN"/>
              <a:pPr/>
              <a:t>‹#›</a:t>
            </a:fld>
            <a:endParaRPr lang="en-US" altLang="zh-CN"/>
          </a:p>
        </p:txBody>
      </p:sp>
      <p:sp>
        <p:nvSpPr>
          <p:cNvPr id="1031" name="Line 7">
            <a:extLst>
              <a:ext uri="{FF2B5EF4-FFF2-40B4-BE49-F238E27FC236}">
                <a16:creationId xmlns:a16="http://schemas.microsoft.com/office/drawing/2014/main" id="{D66AE0B0-C36D-EFFC-B832-408ED072E3E9}"/>
              </a:ext>
            </a:extLst>
          </p:cNvPr>
          <p:cNvSpPr>
            <a:spLocks noChangeShapeType="1"/>
          </p:cNvSpPr>
          <p:nvPr userDrawn="1"/>
        </p:nvSpPr>
        <p:spPr bwMode="auto">
          <a:xfrm>
            <a:off x="431800" y="692150"/>
            <a:ext cx="1132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Tree>
    <p:extLst>
      <p:ext uri="{BB962C8B-B14F-4D97-AF65-F5344CB8AC3E}">
        <p14:creationId xmlns:p14="http://schemas.microsoft.com/office/powerpoint/2010/main" val="3337642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paracrawl.eu/" TargetMode="External"/><Relationship Id="rId7" Type="http://schemas.openxmlformats.org/officeDocument/2006/relationships/hyperlink" Target="https://conferences.unite.un.org/uncorp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opus.nlpl.eu/legacy/MultiUN.php"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github.com/EleutherAI/the-pile" TargetMode="External"/><Relationship Id="rId4" Type="http://schemas.openxmlformats.org/officeDocument/2006/relationships/hyperlink" Target="https://arxiv.org/pdf/2101.00027.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xiaodongsuper.github.io/M5Product_dataset/" TargetMode="External"/><Relationship Id="rId7" Type="http://schemas.openxmlformats.org/officeDocument/2006/relationships/hyperlink" Target="https://www.di.ens.fr/willow/research/howto100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github.com/jayleicn/TVQA" TargetMode="Externa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hyperlink" Target="https://opendatalab.com/OpenDataLab/YFCC100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hyperlink" Target="https://huggingface.co/learn/nlp-cours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transformers.run/c4/c15_pretrain_llms"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aimg8.dlssyht.cn/u/551001/ueditor/file/276/551001/1678415058523571.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juejin.cn/post/7289661052806594618"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ransformers.run/c4/c15_pretrain_llms"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commoncrawl.org/overview"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annas-archive.org/datasets" TargetMode="External"/><Relationship Id="rId7" Type="http://schemas.openxmlformats.org/officeDocument/2006/relationships/hyperlink" Target="https://www.smashwords.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gutenberg.org/"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arxiv.org/" TargetMode="External"/><Relationship Id="rId7" Type="http://schemas.openxmlformats.org/officeDocument/2006/relationships/hyperlink" Target="https://sci-hub.se/databas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mc.ncbi.nlm.nih.gov/"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uggingface.co/datasets/bigcode/the-stack" TargetMode="External"/><Relationship Id="rId7" Type="http://schemas.openxmlformats.org/officeDocument/2006/relationships/hyperlink" Target="https://stackoverflow.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github.com/"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s://gitee.com/explo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81200" y="2609851"/>
            <a:ext cx="8229600" cy="901065"/>
          </a:xfrm>
          <a:prstGeom prst="rect">
            <a:avLst/>
          </a:prstGeom>
        </p:spPr>
        <p:txBody>
          <a:bodyPr vert="horz" wrap="square" lIns="0" tIns="15240" rIns="0" bIns="0" rtlCol="0">
            <a:spAutoFit/>
          </a:bodyPr>
          <a:lstStyle/>
          <a:p>
            <a:pPr marL="12700" algn="ctr">
              <a:lnSpc>
                <a:spcPct val="100000"/>
              </a:lnSpc>
              <a:spcBef>
                <a:spcPts val="100"/>
              </a:spcBef>
            </a:pPr>
            <a:r>
              <a:rPr lang="zh-CN" altLang="en-US" sz="5760" dirty="0">
                <a:solidFill>
                  <a:srgbClr val="0070C0"/>
                </a:solidFill>
                <a:latin typeface="Arial" panose="020B0604020202020204" pitchFamily="34" charset="0"/>
                <a:ea typeface="微软雅黑" panose="020B0503020204020204" charset="-122"/>
                <a:cs typeface="Arial" panose="020B0604020202020204" pitchFamily="34" charset="0"/>
              </a:rPr>
              <a:t>大模型预训练</a:t>
            </a:r>
            <a:endParaRPr lang="zh-CN" altLang="en-US" sz="5760" b="1" dirty="0">
              <a:solidFill>
                <a:srgbClr val="0070C0"/>
              </a:solidFill>
              <a:latin typeface="Arial" panose="020B0604020202020204" pitchFamily="34" charset="0"/>
              <a:ea typeface="微软雅黑" panose="020B0503020204020204" charset="-122"/>
              <a:cs typeface="Arial" panose="020B0604020202020204" pitchFamily="34" charset="0"/>
            </a:endParaRPr>
          </a:p>
        </p:txBody>
      </p:sp>
      <p:sp>
        <p:nvSpPr>
          <p:cNvPr id="3" name="object 3"/>
          <p:cNvSpPr txBox="1"/>
          <p:nvPr/>
        </p:nvSpPr>
        <p:spPr>
          <a:xfrm>
            <a:off x="3749040" y="4055668"/>
            <a:ext cx="4693920" cy="1007199"/>
          </a:xfrm>
          <a:prstGeom prst="rect">
            <a:avLst/>
          </a:prstGeom>
        </p:spPr>
        <p:txBody>
          <a:bodyPr vert="horz" wrap="square" lIns="0" tIns="186690" rIns="0" bIns="0" rtlCol="0">
            <a:spAutoFit/>
          </a:bodyPr>
          <a:lstStyle/>
          <a:p>
            <a:pPr algn="ctr">
              <a:lnSpc>
                <a:spcPct val="100000"/>
              </a:lnSpc>
              <a:spcBef>
                <a:spcPts val="1225"/>
              </a:spcBef>
            </a:pPr>
            <a:r>
              <a:rPr lang="zh-CN" altLang="en-US" sz="2160" b="1" dirty="0">
                <a:latin typeface="Arial" panose="020B0604020202020204" pitchFamily="34" charset="0"/>
                <a:ea typeface="微软雅黑" panose="020B0503020204020204" charset="-122"/>
                <a:cs typeface="Arial" panose="020B0604020202020204" pitchFamily="34" charset="0"/>
              </a:rPr>
              <a:t>通用人工智能与数字经济创新团队</a:t>
            </a:r>
          </a:p>
          <a:p>
            <a:pPr algn="ctr">
              <a:lnSpc>
                <a:spcPct val="100000"/>
              </a:lnSpc>
              <a:spcBef>
                <a:spcPts val="1225"/>
              </a:spcBef>
            </a:pPr>
            <a:r>
              <a:rPr lang="zh-CN" altLang="en-US" sz="2160" b="1" dirty="0">
                <a:latin typeface="Arial" panose="020B0604020202020204" pitchFamily="34" charset="0"/>
                <a:ea typeface="微软雅黑" panose="020B0503020204020204" charset="-122"/>
                <a:cs typeface="Arial" panose="020B0604020202020204" pitchFamily="34" charset="0"/>
              </a:rPr>
              <a:t>西南财经大学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1E4364C-F28C-067A-9FFF-6BBE2E5616BD}"/>
              </a:ext>
            </a:extLst>
          </p:cNvPr>
          <p:cNvPicPr>
            <a:picLocks noChangeAspect="1"/>
          </p:cNvPicPr>
          <p:nvPr/>
        </p:nvPicPr>
        <p:blipFill>
          <a:blip r:embed="rId3"/>
          <a:stretch>
            <a:fillRect/>
          </a:stretch>
        </p:blipFill>
        <p:spPr>
          <a:xfrm>
            <a:off x="251975" y="2844828"/>
            <a:ext cx="11775462" cy="3958390"/>
          </a:xfrm>
          <a:prstGeom prst="rect">
            <a:avLst/>
          </a:prstGeom>
        </p:spPr>
      </p:pic>
      <p:sp>
        <p:nvSpPr>
          <p:cNvPr id="6" name="文本框 5">
            <a:extLst>
              <a:ext uri="{FF2B5EF4-FFF2-40B4-BE49-F238E27FC236}">
                <a16:creationId xmlns:a16="http://schemas.microsoft.com/office/drawing/2014/main" id="{CC909675-0EA8-DDCB-67C1-06F92B2C4551}"/>
              </a:ext>
            </a:extLst>
          </p:cNvPr>
          <p:cNvSpPr txBox="1"/>
          <p:nvPr/>
        </p:nvSpPr>
        <p:spPr>
          <a:xfrm>
            <a:off x="295789" y="1644499"/>
            <a:ext cx="11626214" cy="1200329"/>
          </a:xfrm>
          <a:prstGeom prst="rect">
            <a:avLst/>
          </a:prstGeom>
          <a:noFill/>
        </p:spPr>
        <p:txBody>
          <a:bodyPr wrap="square">
            <a:spAutoFit/>
          </a:bodyPr>
          <a:lstStyle/>
          <a:p>
            <a:pPr algn="just"/>
            <a:r>
              <a:rPr lang="en-US" altLang="zh-CN" sz="2400" i="0" dirty="0">
                <a:solidFill>
                  <a:srgbClr val="121212"/>
                </a:solidFill>
                <a:effectLst/>
                <a:latin typeface="+mn-ea"/>
              </a:rPr>
              <a:t>Python</a:t>
            </a:r>
            <a:r>
              <a:rPr lang="zh-CN" altLang="en-US" sz="2400" i="0" dirty="0">
                <a:solidFill>
                  <a:srgbClr val="121212"/>
                </a:solidFill>
                <a:effectLst/>
                <a:latin typeface="+mn-ea"/>
              </a:rPr>
              <a:t>是代码数据集中最常见的程序语言。如 </a:t>
            </a:r>
            <a:r>
              <a:rPr lang="en-US" altLang="zh-CN" sz="2400" i="0" dirty="0">
                <a:solidFill>
                  <a:srgbClr val="121212"/>
                </a:solidFill>
                <a:effectLst/>
                <a:latin typeface="+mn-ea"/>
              </a:rPr>
              <a:t>GPT-3</a:t>
            </a:r>
            <a:r>
              <a:rPr lang="zh-CN" altLang="en-US" sz="2400" i="0" dirty="0">
                <a:solidFill>
                  <a:srgbClr val="121212"/>
                </a:solidFill>
                <a:effectLst/>
                <a:latin typeface="+mn-ea"/>
              </a:rPr>
              <a:t>（</a:t>
            </a:r>
            <a:r>
              <a:rPr lang="en-US" altLang="zh-CN" sz="2400" i="0" dirty="0">
                <a:solidFill>
                  <a:srgbClr val="121212"/>
                </a:solidFill>
                <a:effectLst/>
                <a:latin typeface="+mn-ea"/>
              </a:rPr>
              <a:t>175B</a:t>
            </a:r>
            <a:r>
              <a:rPr lang="zh-CN" altLang="en-US" sz="2400" i="0" dirty="0">
                <a:solidFill>
                  <a:srgbClr val="121212"/>
                </a:solidFill>
                <a:effectLst/>
                <a:latin typeface="+mn-ea"/>
              </a:rPr>
              <a:t>）的训练数据主要由 </a:t>
            </a:r>
            <a:r>
              <a:rPr lang="en-US" altLang="zh-CN" sz="2400" i="0" dirty="0">
                <a:solidFill>
                  <a:srgbClr val="121212"/>
                </a:solidFill>
                <a:effectLst/>
                <a:latin typeface="+mn-ea"/>
              </a:rPr>
              <a:t>Common Crawl</a:t>
            </a:r>
            <a:r>
              <a:rPr lang="zh-CN" altLang="en-US" sz="2400" i="0" dirty="0">
                <a:solidFill>
                  <a:srgbClr val="121212"/>
                </a:solidFill>
                <a:effectLst/>
                <a:latin typeface="+mn-ea"/>
              </a:rPr>
              <a:t>、</a:t>
            </a:r>
            <a:r>
              <a:rPr lang="en-US" altLang="zh-CN" sz="2400" i="0" dirty="0" err="1">
                <a:solidFill>
                  <a:srgbClr val="121212"/>
                </a:solidFill>
                <a:effectLst/>
                <a:latin typeface="+mn-ea"/>
              </a:rPr>
              <a:t>BooksCorpus</a:t>
            </a:r>
            <a:r>
              <a:rPr lang="en-US" altLang="zh-CN" sz="2400" i="0" dirty="0">
                <a:solidFill>
                  <a:srgbClr val="121212"/>
                </a:solidFill>
                <a:effectLst/>
                <a:latin typeface="+mn-ea"/>
              </a:rPr>
              <a:t> </a:t>
            </a:r>
            <a:r>
              <a:rPr lang="zh-CN" altLang="en-US" sz="2400" i="0" dirty="0">
                <a:solidFill>
                  <a:srgbClr val="121212"/>
                </a:solidFill>
                <a:effectLst/>
                <a:latin typeface="+mn-ea"/>
              </a:rPr>
              <a:t>和代码数据集构成，而 </a:t>
            </a:r>
            <a:r>
              <a:rPr lang="en-US" altLang="zh-CN" sz="2400" i="0" dirty="0" err="1">
                <a:solidFill>
                  <a:srgbClr val="121212"/>
                </a:solidFill>
                <a:effectLst/>
                <a:latin typeface="+mn-ea"/>
              </a:rPr>
              <a:t>LaMDA</a:t>
            </a:r>
            <a:r>
              <a:rPr lang="en-US" altLang="zh-CN" sz="2400" i="0" dirty="0">
                <a:solidFill>
                  <a:srgbClr val="121212"/>
                </a:solidFill>
                <a:effectLst/>
                <a:latin typeface="+mn-ea"/>
              </a:rPr>
              <a:t> </a:t>
            </a:r>
            <a:r>
              <a:rPr lang="zh-CN" altLang="en-US" sz="2400" i="0" dirty="0">
                <a:solidFill>
                  <a:srgbClr val="121212"/>
                </a:solidFill>
                <a:effectLst/>
                <a:latin typeface="+mn-ea"/>
              </a:rPr>
              <a:t>（</a:t>
            </a:r>
            <a:r>
              <a:rPr lang="en-US" altLang="zh-CN" sz="2400" i="0" dirty="0">
                <a:solidFill>
                  <a:srgbClr val="121212"/>
                </a:solidFill>
                <a:effectLst/>
                <a:latin typeface="+mn-ea"/>
              </a:rPr>
              <a:t>540B</a:t>
            </a:r>
            <a:r>
              <a:rPr lang="zh-CN" altLang="en-US" sz="2400" i="0" dirty="0">
                <a:solidFill>
                  <a:srgbClr val="121212"/>
                </a:solidFill>
                <a:effectLst/>
                <a:latin typeface="+mn-ea"/>
              </a:rPr>
              <a:t>）采用对话文本、代码数据和 </a:t>
            </a:r>
            <a:r>
              <a:rPr lang="en-US" altLang="zh-CN" sz="2400" i="0" dirty="0">
                <a:solidFill>
                  <a:srgbClr val="121212"/>
                </a:solidFill>
                <a:effectLst/>
                <a:latin typeface="+mn-ea"/>
              </a:rPr>
              <a:t>Common Crawl</a:t>
            </a:r>
            <a:r>
              <a:rPr lang="zh-CN" altLang="en-US" sz="2400" i="0" dirty="0">
                <a:solidFill>
                  <a:srgbClr val="121212"/>
                </a:solidFill>
                <a:effectLst/>
                <a:latin typeface="+mn-ea"/>
              </a:rPr>
              <a:t>。</a:t>
            </a:r>
            <a:endParaRPr lang="zh-CN" altLang="en-US" sz="2400" dirty="0"/>
          </a:p>
        </p:txBody>
      </p:sp>
      <p:sp>
        <p:nvSpPr>
          <p:cNvPr id="7" name="object 3">
            <a:extLst>
              <a:ext uri="{FF2B5EF4-FFF2-40B4-BE49-F238E27FC236}">
                <a16:creationId xmlns:a16="http://schemas.microsoft.com/office/drawing/2014/main" id="{5233E8E3-F204-994E-6EBC-15AF3A28A795}"/>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sp>
        <p:nvSpPr>
          <p:cNvPr id="8" name="文本框 7">
            <a:extLst>
              <a:ext uri="{FF2B5EF4-FFF2-40B4-BE49-F238E27FC236}">
                <a16:creationId xmlns:a16="http://schemas.microsoft.com/office/drawing/2014/main" id="{F88B7E5A-D844-3B6F-C1E3-29AD5C5D8F7B}"/>
              </a:ext>
            </a:extLst>
          </p:cNvPr>
          <p:cNvSpPr txBox="1"/>
          <p:nvPr/>
        </p:nvSpPr>
        <p:spPr>
          <a:xfrm>
            <a:off x="295789" y="106848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专业数据源</a:t>
            </a:r>
          </a:p>
        </p:txBody>
      </p:sp>
    </p:spTree>
    <p:extLst>
      <p:ext uri="{BB962C8B-B14F-4D97-AF65-F5344CB8AC3E}">
        <p14:creationId xmlns:p14="http://schemas.microsoft.com/office/powerpoint/2010/main" val="105995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3">
            <a:extLst>
              <a:ext uri="{FF2B5EF4-FFF2-40B4-BE49-F238E27FC236}">
                <a16:creationId xmlns:a16="http://schemas.microsoft.com/office/drawing/2014/main" id="{BE828F14-1BA3-5312-29B5-A46C0518CFF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sp>
        <p:nvSpPr>
          <p:cNvPr id="9" name="文本框 8">
            <a:extLst>
              <a:ext uri="{FF2B5EF4-FFF2-40B4-BE49-F238E27FC236}">
                <a16:creationId xmlns:a16="http://schemas.microsoft.com/office/drawing/2014/main" id="{0D37296C-BE15-20BC-EAB1-64EF73779AD3}"/>
              </a:ext>
            </a:extLst>
          </p:cNvPr>
          <p:cNvSpPr txBox="1"/>
          <p:nvPr/>
        </p:nvSpPr>
        <p:spPr>
          <a:xfrm>
            <a:off x="295789" y="106848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专业数据源</a:t>
            </a:r>
          </a:p>
        </p:txBody>
      </p:sp>
      <p:grpSp>
        <p:nvGrpSpPr>
          <p:cNvPr id="15" name="组合 14">
            <a:extLst>
              <a:ext uri="{FF2B5EF4-FFF2-40B4-BE49-F238E27FC236}">
                <a16:creationId xmlns:a16="http://schemas.microsoft.com/office/drawing/2014/main" id="{E510495C-818D-9C12-0463-E8FD3F75192B}"/>
              </a:ext>
            </a:extLst>
          </p:cNvPr>
          <p:cNvGrpSpPr/>
          <p:nvPr/>
        </p:nvGrpSpPr>
        <p:grpSpPr>
          <a:xfrm>
            <a:off x="295789" y="1641794"/>
            <a:ext cx="11598273" cy="962002"/>
            <a:chOff x="149226" y="1476694"/>
            <a:chExt cx="11598273" cy="962002"/>
          </a:xfrm>
        </p:grpSpPr>
        <p:sp>
          <p:nvSpPr>
            <p:cNvPr id="3" name="矩形 2">
              <a:extLst>
                <a:ext uri="{FF2B5EF4-FFF2-40B4-BE49-F238E27FC236}">
                  <a16:creationId xmlns:a16="http://schemas.microsoft.com/office/drawing/2014/main" id="{57D56803-A863-1CB2-5519-FE0999826899}"/>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FF00"/>
                  </a:solidFill>
                  <a:latin typeface="微软雅黑" panose="020B0503020204020204" pitchFamily="34" charset="-122"/>
                  <a:ea typeface="微软雅黑" panose="020B0503020204020204" pitchFamily="34" charset="-122"/>
                </a:rPr>
                <a:t>多语言语料</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66EEF96-BE04-F34C-8F8F-78C732337108}"/>
                </a:ext>
              </a:extLst>
            </p:cNvPr>
            <p:cNvSpPr/>
            <p:nvPr/>
          </p:nvSpPr>
          <p:spPr>
            <a:xfrm>
              <a:off x="2114550" y="1476694"/>
              <a:ext cx="9632949"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这类数据集通常包括多种语言的相似或相同的内容，例如双语或多语言</a:t>
              </a:r>
            </a:p>
          </p:txBody>
        </p:sp>
        <p:sp>
          <p:nvSpPr>
            <p:cNvPr id="14" name="矩形 13">
              <a:extLst>
                <a:ext uri="{FF2B5EF4-FFF2-40B4-BE49-F238E27FC236}">
                  <a16:creationId xmlns:a16="http://schemas.microsoft.com/office/drawing/2014/main" id="{7BBC61DD-26CD-3A3D-63F4-8995A0CD7BD6}"/>
                </a:ext>
              </a:extLst>
            </p:cNvPr>
            <p:cNvSpPr/>
            <p:nvPr/>
          </p:nvSpPr>
          <p:spPr>
            <a:xfrm>
              <a:off x="149226" y="1957695"/>
              <a:ext cx="1159827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新闻文章、翻译文本等，也被称为平行语料库。</a:t>
              </a:r>
            </a:p>
          </p:txBody>
        </p:sp>
      </p:grpSp>
      <p:pic>
        <p:nvPicPr>
          <p:cNvPr id="4" name="图片 3">
            <a:hlinkClick r:id="rId3"/>
            <a:extLst>
              <a:ext uri="{FF2B5EF4-FFF2-40B4-BE49-F238E27FC236}">
                <a16:creationId xmlns:a16="http://schemas.microsoft.com/office/drawing/2014/main" id="{35418DE9-3EE7-4B77-5EAF-1F759AABB2D7}"/>
              </a:ext>
            </a:extLst>
          </p:cNvPr>
          <p:cNvPicPr>
            <a:picLocks noChangeAspect="1"/>
          </p:cNvPicPr>
          <p:nvPr/>
        </p:nvPicPr>
        <p:blipFill>
          <a:blip r:embed="rId4"/>
          <a:stretch>
            <a:fillRect/>
          </a:stretch>
        </p:blipFill>
        <p:spPr>
          <a:xfrm>
            <a:off x="166915" y="2707581"/>
            <a:ext cx="3998466" cy="4055249"/>
          </a:xfrm>
          <a:prstGeom prst="rect">
            <a:avLst/>
          </a:prstGeom>
          <a:effectLst>
            <a:outerShdw blurRad="63500" sx="102000" sy="102000" algn="ctr" rotWithShape="0">
              <a:prstClr val="black">
                <a:alpha val="40000"/>
              </a:prstClr>
            </a:outerShdw>
          </a:effectLst>
        </p:spPr>
      </p:pic>
      <p:pic>
        <p:nvPicPr>
          <p:cNvPr id="6" name="图片 5">
            <a:hlinkClick r:id="rId5"/>
            <a:extLst>
              <a:ext uri="{FF2B5EF4-FFF2-40B4-BE49-F238E27FC236}">
                <a16:creationId xmlns:a16="http://schemas.microsoft.com/office/drawing/2014/main" id="{0B9014EF-B3D3-ED05-C885-E2DB117E6E44}"/>
              </a:ext>
            </a:extLst>
          </p:cNvPr>
          <p:cNvPicPr>
            <a:picLocks noChangeAspect="1"/>
          </p:cNvPicPr>
          <p:nvPr/>
        </p:nvPicPr>
        <p:blipFill>
          <a:blip r:embed="rId6"/>
          <a:stretch>
            <a:fillRect/>
          </a:stretch>
        </p:blipFill>
        <p:spPr>
          <a:xfrm>
            <a:off x="4269779" y="2707581"/>
            <a:ext cx="3998466" cy="4055249"/>
          </a:xfrm>
          <a:prstGeom prst="rect">
            <a:avLst/>
          </a:prstGeom>
          <a:effectLst>
            <a:outerShdw blurRad="63500" sx="102000" sy="102000" algn="ctr" rotWithShape="0">
              <a:prstClr val="black">
                <a:alpha val="40000"/>
              </a:prstClr>
            </a:outerShdw>
          </a:effectLst>
        </p:spPr>
      </p:pic>
      <p:pic>
        <p:nvPicPr>
          <p:cNvPr id="19" name="图片 18">
            <a:hlinkClick r:id="rId7"/>
            <a:extLst>
              <a:ext uri="{FF2B5EF4-FFF2-40B4-BE49-F238E27FC236}">
                <a16:creationId xmlns:a16="http://schemas.microsoft.com/office/drawing/2014/main" id="{E9F30C79-2BAA-444A-A7EA-A728EE3C95BF}"/>
              </a:ext>
            </a:extLst>
          </p:cNvPr>
          <p:cNvPicPr>
            <a:picLocks noChangeAspect="1"/>
          </p:cNvPicPr>
          <p:nvPr/>
        </p:nvPicPr>
        <p:blipFill>
          <a:blip r:embed="rId8"/>
          <a:stretch>
            <a:fillRect/>
          </a:stretch>
        </p:blipFill>
        <p:spPr>
          <a:xfrm>
            <a:off x="8372643" y="2707581"/>
            <a:ext cx="3676696" cy="405524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9724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3">
            <a:extLst>
              <a:ext uri="{FF2B5EF4-FFF2-40B4-BE49-F238E27FC236}">
                <a16:creationId xmlns:a16="http://schemas.microsoft.com/office/drawing/2014/main" id="{BE828F14-1BA3-5312-29B5-A46C0518CFF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pic>
        <p:nvPicPr>
          <p:cNvPr id="2" name="图片 1">
            <a:extLst>
              <a:ext uri="{FF2B5EF4-FFF2-40B4-BE49-F238E27FC236}">
                <a16:creationId xmlns:a16="http://schemas.microsoft.com/office/drawing/2014/main" id="{438B2E70-13ED-97FA-744E-4C2A801B2703}"/>
              </a:ext>
            </a:extLst>
          </p:cNvPr>
          <p:cNvPicPr>
            <a:picLocks noChangeAspect="1"/>
          </p:cNvPicPr>
          <p:nvPr/>
        </p:nvPicPr>
        <p:blipFill>
          <a:blip r:embed="rId3"/>
          <a:stretch>
            <a:fillRect/>
          </a:stretch>
        </p:blipFill>
        <p:spPr>
          <a:xfrm>
            <a:off x="126338" y="1957696"/>
            <a:ext cx="8606509" cy="4663942"/>
          </a:xfrm>
          <a:prstGeom prst="rect">
            <a:avLst/>
          </a:prstGeom>
        </p:spPr>
      </p:pic>
      <p:sp>
        <p:nvSpPr>
          <p:cNvPr id="8" name="文本框 7">
            <a:extLst>
              <a:ext uri="{FF2B5EF4-FFF2-40B4-BE49-F238E27FC236}">
                <a16:creationId xmlns:a16="http://schemas.microsoft.com/office/drawing/2014/main" id="{6DB63CEB-9B85-1B71-97FD-635E06BB35A2}"/>
              </a:ext>
            </a:extLst>
          </p:cNvPr>
          <p:cNvSpPr txBox="1"/>
          <p:nvPr/>
        </p:nvSpPr>
        <p:spPr>
          <a:xfrm>
            <a:off x="0" y="6581001"/>
            <a:ext cx="6094926" cy="276999"/>
          </a:xfrm>
          <a:prstGeom prst="rect">
            <a:avLst/>
          </a:prstGeom>
          <a:noFill/>
        </p:spPr>
        <p:txBody>
          <a:bodyPr wrap="square">
            <a:spAutoFit/>
          </a:bodyPr>
          <a:lstStyle/>
          <a:p>
            <a:r>
              <a:rPr lang="zh-CN" altLang="en-US" sz="1200" dirty="0"/>
              <a:t>论文链接：</a:t>
            </a:r>
            <a:r>
              <a:rPr lang="zh-CN" altLang="en-US" sz="1200" dirty="0">
                <a:hlinkClick r:id="rId4"/>
              </a:rPr>
              <a:t>https://arxiv.org/pdf/2101.00027.pdf</a:t>
            </a:r>
            <a:endParaRPr lang="zh-CN" altLang="en-US" sz="1200" dirty="0"/>
          </a:p>
        </p:txBody>
      </p:sp>
      <p:sp>
        <p:nvSpPr>
          <p:cNvPr id="10" name="文本框 9">
            <a:extLst>
              <a:ext uri="{FF2B5EF4-FFF2-40B4-BE49-F238E27FC236}">
                <a16:creationId xmlns:a16="http://schemas.microsoft.com/office/drawing/2014/main" id="{3BBA972D-367E-52F6-4233-BEB41FBBA301}"/>
              </a:ext>
            </a:extLst>
          </p:cNvPr>
          <p:cNvSpPr txBox="1"/>
          <p:nvPr/>
        </p:nvSpPr>
        <p:spPr>
          <a:xfrm>
            <a:off x="6383091" y="6581001"/>
            <a:ext cx="5808909" cy="276999"/>
          </a:xfrm>
          <a:prstGeom prst="rect">
            <a:avLst/>
          </a:prstGeom>
          <a:noFill/>
        </p:spPr>
        <p:txBody>
          <a:bodyPr wrap="square">
            <a:spAutoFit/>
          </a:bodyPr>
          <a:lstStyle/>
          <a:p>
            <a:r>
              <a:rPr lang="zh-CN" altLang="en-US" sz="1200" dirty="0"/>
              <a:t>项目仓库：</a:t>
            </a:r>
            <a:r>
              <a:rPr lang="zh-CN" altLang="en-US" sz="1200" dirty="0">
                <a:hlinkClick r:id="rId5"/>
              </a:rPr>
              <a:t>https://github.com/EleutherAI/the-pile</a:t>
            </a:r>
            <a:endParaRPr lang="zh-CN" altLang="en-US" sz="1200" dirty="0"/>
          </a:p>
        </p:txBody>
      </p:sp>
      <p:pic>
        <p:nvPicPr>
          <p:cNvPr id="12" name="图片 11">
            <a:extLst>
              <a:ext uri="{FF2B5EF4-FFF2-40B4-BE49-F238E27FC236}">
                <a16:creationId xmlns:a16="http://schemas.microsoft.com/office/drawing/2014/main" id="{EDD3183B-A41D-477E-F24B-2B831F4656AC}"/>
              </a:ext>
            </a:extLst>
          </p:cNvPr>
          <p:cNvPicPr>
            <a:picLocks noChangeAspect="1"/>
          </p:cNvPicPr>
          <p:nvPr/>
        </p:nvPicPr>
        <p:blipFill>
          <a:blip r:embed="rId6"/>
          <a:stretch>
            <a:fillRect/>
          </a:stretch>
        </p:blipFill>
        <p:spPr>
          <a:xfrm>
            <a:off x="8788582" y="1339850"/>
            <a:ext cx="3312981" cy="5288138"/>
          </a:xfrm>
          <a:prstGeom prst="rect">
            <a:avLst/>
          </a:prstGeom>
        </p:spPr>
      </p:pic>
      <p:sp>
        <p:nvSpPr>
          <p:cNvPr id="3" name="矩形: 圆角 2">
            <a:extLst>
              <a:ext uri="{FF2B5EF4-FFF2-40B4-BE49-F238E27FC236}">
                <a16:creationId xmlns:a16="http://schemas.microsoft.com/office/drawing/2014/main" id="{57D56803-A863-1CB2-5519-FE0999826899}"/>
              </a:ext>
            </a:extLst>
          </p:cNvPr>
          <p:cNvSpPr/>
          <p:nvPr/>
        </p:nvSpPr>
        <p:spPr>
          <a:xfrm>
            <a:off x="149226" y="1476694"/>
            <a:ext cx="8548919" cy="481001"/>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2400" dirty="0">
                <a:solidFill>
                  <a:schemeClr val="bg1"/>
                </a:solidFill>
                <a:latin typeface="微软雅黑" panose="020B0503020204020204" pitchFamily="34" charset="-122"/>
                <a:ea typeface="微软雅黑" panose="020B0503020204020204" pitchFamily="34" charset="-122"/>
              </a:rPr>
              <a:t>Pile</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2020</a:t>
            </a:r>
            <a:r>
              <a:rPr lang="zh-CN" altLang="en-US" sz="2400" dirty="0">
                <a:solidFill>
                  <a:schemeClr val="bg1"/>
                </a:solidFill>
                <a:latin typeface="微软雅黑" panose="020B0503020204020204" pitchFamily="34" charset="-122"/>
                <a:ea typeface="微软雅黑" panose="020B0503020204020204" pitchFamily="34" charset="-122"/>
              </a:rPr>
              <a:t>年，</a:t>
            </a:r>
            <a:r>
              <a:rPr lang="en-US" altLang="zh-CN" sz="2400" dirty="0">
                <a:solidFill>
                  <a:schemeClr val="bg1"/>
                </a:solidFill>
                <a:latin typeface="微软雅黑" panose="020B0503020204020204" pitchFamily="34" charset="-122"/>
                <a:ea typeface="微软雅黑" panose="020B0503020204020204" pitchFamily="34" charset="-122"/>
              </a:rPr>
              <a:t>825G</a:t>
            </a:r>
            <a:r>
              <a:rPr lang="zh-CN" altLang="en-US" sz="2400" dirty="0">
                <a:solidFill>
                  <a:schemeClr val="bg1"/>
                </a:solidFill>
                <a:latin typeface="微软雅黑" panose="020B0503020204020204" pitchFamily="34" charset="-122"/>
                <a:ea typeface="微软雅黑" panose="020B0503020204020204" pitchFamily="34" charset="-122"/>
              </a:rPr>
              <a:t>的语料 （英文数据集）</a:t>
            </a:r>
          </a:p>
        </p:txBody>
      </p:sp>
      <p:sp>
        <p:nvSpPr>
          <p:cNvPr id="9" name="文本框 8">
            <a:extLst>
              <a:ext uri="{FF2B5EF4-FFF2-40B4-BE49-F238E27FC236}">
                <a16:creationId xmlns:a16="http://schemas.microsoft.com/office/drawing/2014/main" id="{0D37296C-BE15-20BC-EAB1-64EF73779AD3}"/>
              </a:ext>
            </a:extLst>
          </p:cNvPr>
          <p:cNvSpPr txBox="1"/>
          <p:nvPr/>
        </p:nvSpPr>
        <p:spPr>
          <a:xfrm>
            <a:off x="149226" y="98593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多类别语料</a:t>
            </a:r>
          </a:p>
        </p:txBody>
      </p:sp>
    </p:spTree>
    <p:extLst>
      <p:ext uri="{BB962C8B-B14F-4D97-AF65-F5344CB8AC3E}">
        <p14:creationId xmlns:p14="http://schemas.microsoft.com/office/powerpoint/2010/main" val="2343551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E5F7E9C-EC34-560E-D2A8-84C91C0097F1}"/>
              </a:ext>
            </a:extLst>
          </p:cNvPr>
          <p:cNvPicPr>
            <a:picLocks noChangeAspect="1"/>
          </p:cNvPicPr>
          <p:nvPr/>
        </p:nvPicPr>
        <p:blipFill>
          <a:blip r:embed="rId3"/>
          <a:stretch>
            <a:fillRect/>
          </a:stretch>
        </p:blipFill>
        <p:spPr>
          <a:xfrm>
            <a:off x="185737" y="1997581"/>
            <a:ext cx="11122730" cy="4583420"/>
          </a:xfrm>
          <a:prstGeom prst="rect">
            <a:avLst/>
          </a:prstGeom>
        </p:spPr>
      </p:pic>
      <p:pic>
        <p:nvPicPr>
          <p:cNvPr id="5" name="图片 4">
            <a:extLst>
              <a:ext uri="{FF2B5EF4-FFF2-40B4-BE49-F238E27FC236}">
                <a16:creationId xmlns:a16="http://schemas.microsoft.com/office/drawing/2014/main" id="{E232DCAF-A412-B0CB-E5F1-268E6B393E8C}"/>
              </a:ext>
            </a:extLst>
          </p:cNvPr>
          <p:cNvPicPr>
            <a:picLocks noChangeAspect="1"/>
          </p:cNvPicPr>
          <p:nvPr/>
        </p:nvPicPr>
        <p:blipFill>
          <a:blip r:embed="rId4"/>
          <a:stretch>
            <a:fillRect/>
          </a:stretch>
        </p:blipFill>
        <p:spPr>
          <a:xfrm>
            <a:off x="8734656" y="3896555"/>
            <a:ext cx="3196312" cy="2123666"/>
          </a:xfrm>
          <a:prstGeom prst="rect">
            <a:avLst/>
          </a:prstGeom>
        </p:spPr>
      </p:pic>
      <p:sp>
        <p:nvSpPr>
          <p:cNvPr id="8" name="文本框 7">
            <a:extLst>
              <a:ext uri="{FF2B5EF4-FFF2-40B4-BE49-F238E27FC236}">
                <a16:creationId xmlns:a16="http://schemas.microsoft.com/office/drawing/2014/main" id="{6DB63CEB-9B85-1B71-97FD-635E06BB35A2}"/>
              </a:ext>
            </a:extLst>
          </p:cNvPr>
          <p:cNvSpPr txBox="1"/>
          <p:nvPr/>
        </p:nvSpPr>
        <p:spPr>
          <a:xfrm>
            <a:off x="0" y="6581001"/>
            <a:ext cx="3962400" cy="276999"/>
          </a:xfrm>
          <a:prstGeom prst="rect">
            <a:avLst/>
          </a:prstGeom>
          <a:noFill/>
        </p:spPr>
        <p:txBody>
          <a:bodyPr wrap="square">
            <a:spAutoFit/>
          </a:bodyPr>
          <a:lstStyle/>
          <a:p>
            <a:r>
              <a:rPr lang="zh-CN" altLang="en-US" sz="1200" dirty="0"/>
              <a:t>论文链接：</a:t>
            </a:r>
            <a:r>
              <a:rPr lang="en-US" altLang="zh-CN" sz="1200" dirty="0"/>
              <a:t> https://arxiv.org/pdf/2104.08758.pdf</a:t>
            </a:r>
            <a:endParaRPr lang="zh-CN" altLang="en-US" sz="1200" dirty="0"/>
          </a:p>
        </p:txBody>
      </p:sp>
      <p:sp>
        <p:nvSpPr>
          <p:cNvPr id="10" name="文本框 9">
            <a:extLst>
              <a:ext uri="{FF2B5EF4-FFF2-40B4-BE49-F238E27FC236}">
                <a16:creationId xmlns:a16="http://schemas.microsoft.com/office/drawing/2014/main" id="{3BBA972D-367E-52F6-4233-BEB41FBBA301}"/>
              </a:ext>
            </a:extLst>
          </p:cNvPr>
          <p:cNvSpPr txBox="1"/>
          <p:nvPr/>
        </p:nvSpPr>
        <p:spPr>
          <a:xfrm>
            <a:off x="5471885" y="6581001"/>
            <a:ext cx="6720115" cy="276999"/>
          </a:xfrm>
          <a:prstGeom prst="rect">
            <a:avLst/>
          </a:prstGeom>
          <a:noFill/>
        </p:spPr>
        <p:txBody>
          <a:bodyPr wrap="square">
            <a:spAutoFit/>
          </a:bodyPr>
          <a:lstStyle/>
          <a:p>
            <a:r>
              <a:rPr lang="zh-CN" altLang="en-US" sz="1200" dirty="0"/>
              <a:t>项目仓库：</a:t>
            </a:r>
            <a:r>
              <a:rPr lang="en-US" altLang="zh-CN" sz="1200" dirty="0"/>
              <a:t> https://github.com/allenai/allennlp/discussions/5056</a:t>
            </a:r>
            <a:endParaRPr lang="zh-CN" altLang="en-US" sz="1200" dirty="0"/>
          </a:p>
        </p:txBody>
      </p:sp>
      <p:sp>
        <p:nvSpPr>
          <p:cNvPr id="3" name="矩形: 圆角 2">
            <a:extLst>
              <a:ext uri="{FF2B5EF4-FFF2-40B4-BE49-F238E27FC236}">
                <a16:creationId xmlns:a16="http://schemas.microsoft.com/office/drawing/2014/main" id="{2D93F743-44B5-CAAC-4C61-FB988101FA7B}"/>
              </a:ext>
            </a:extLst>
          </p:cNvPr>
          <p:cNvSpPr/>
          <p:nvPr/>
        </p:nvSpPr>
        <p:spPr>
          <a:xfrm>
            <a:off x="149226" y="1476694"/>
            <a:ext cx="8548919" cy="481001"/>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2400" dirty="0">
                <a:solidFill>
                  <a:schemeClr val="bg1"/>
                </a:solidFill>
                <a:latin typeface="微软雅黑" panose="020B0503020204020204" pitchFamily="34" charset="-122"/>
                <a:ea typeface="微软雅黑" panose="020B0503020204020204" pitchFamily="34" charset="-122"/>
              </a:rPr>
              <a:t>C4</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T5</a:t>
            </a:r>
            <a:r>
              <a:rPr lang="zh-CN" altLang="en-US" sz="2400" dirty="0">
                <a:solidFill>
                  <a:schemeClr val="bg1"/>
                </a:solidFill>
                <a:latin typeface="微软雅黑" panose="020B0503020204020204" pitchFamily="34" charset="-122"/>
                <a:ea typeface="微软雅黑" panose="020B0503020204020204" pitchFamily="34" charset="-122"/>
              </a:rPr>
              <a:t>的训练语料，</a:t>
            </a:r>
            <a:r>
              <a:rPr lang="en-US" altLang="zh-CN" sz="2400" dirty="0">
                <a:solidFill>
                  <a:schemeClr val="bg1"/>
                </a:solidFill>
                <a:latin typeface="微软雅黑" panose="020B0503020204020204" pitchFamily="34" charset="-122"/>
                <a:ea typeface="微软雅黑" panose="020B0503020204020204" pitchFamily="34" charset="-122"/>
              </a:rPr>
              <a:t>2021 EMNLP </a:t>
            </a:r>
            <a:r>
              <a:rPr lang="zh-CN" altLang="en-US" sz="2400" dirty="0">
                <a:solidFill>
                  <a:schemeClr val="bg1"/>
                </a:solidFill>
                <a:latin typeface="微软雅黑" panose="020B0503020204020204" pitchFamily="34" charset="-122"/>
                <a:ea typeface="微软雅黑" panose="020B0503020204020204" pitchFamily="34" charset="-122"/>
              </a:rPr>
              <a:t>（英文数据集）</a:t>
            </a:r>
          </a:p>
        </p:txBody>
      </p:sp>
      <p:sp>
        <p:nvSpPr>
          <p:cNvPr id="4" name="文本框 3">
            <a:extLst>
              <a:ext uri="{FF2B5EF4-FFF2-40B4-BE49-F238E27FC236}">
                <a16:creationId xmlns:a16="http://schemas.microsoft.com/office/drawing/2014/main" id="{D8AF65ED-34AE-33BD-8159-D8DE4A19E1B8}"/>
              </a:ext>
            </a:extLst>
          </p:cNvPr>
          <p:cNvSpPr txBox="1"/>
          <p:nvPr/>
        </p:nvSpPr>
        <p:spPr>
          <a:xfrm>
            <a:off x="149226" y="98593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多类别语料</a:t>
            </a:r>
          </a:p>
        </p:txBody>
      </p:sp>
      <p:sp>
        <p:nvSpPr>
          <p:cNvPr id="12" name="object 3">
            <a:extLst>
              <a:ext uri="{FF2B5EF4-FFF2-40B4-BE49-F238E27FC236}">
                <a16:creationId xmlns:a16="http://schemas.microsoft.com/office/drawing/2014/main" id="{7406F0B3-E72F-D499-965E-2F0ABA479DA1}"/>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spTree>
    <p:extLst>
      <p:ext uri="{BB962C8B-B14F-4D97-AF65-F5344CB8AC3E}">
        <p14:creationId xmlns:p14="http://schemas.microsoft.com/office/powerpoint/2010/main" val="2764295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DB63CEB-9B85-1B71-97FD-635E06BB35A2}"/>
              </a:ext>
            </a:extLst>
          </p:cNvPr>
          <p:cNvSpPr txBox="1"/>
          <p:nvPr/>
        </p:nvSpPr>
        <p:spPr>
          <a:xfrm>
            <a:off x="0" y="6581001"/>
            <a:ext cx="6683830" cy="276999"/>
          </a:xfrm>
          <a:prstGeom prst="rect">
            <a:avLst/>
          </a:prstGeom>
          <a:noFill/>
        </p:spPr>
        <p:txBody>
          <a:bodyPr wrap="square">
            <a:spAutoFit/>
          </a:bodyPr>
          <a:lstStyle/>
          <a:p>
            <a:r>
              <a:rPr lang="zh-CN" altLang="en-US" sz="1200" dirty="0"/>
              <a:t>论文链接：</a:t>
            </a:r>
            <a:r>
              <a:rPr lang="en-US" altLang="zh-CN" sz="1200" dirty="0"/>
              <a:t> https://www.sciencedirect.com/science/article/pii/S2666651021000152</a:t>
            </a:r>
            <a:endParaRPr lang="zh-CN" altLang="en-US" sz="1200" dirty="0"/>
          </a:p>
        </p:txBody>
      </p:sp>
      <p:sp>
        <p:nvSpPr>
          <p:cNvPr id="10" name="文本框 9">
            <a:extLst>
              <a:ext uri="{FF2B5EF4-FFF2-40B4-BE49-F238E27FC236}">
                <a16:creationId xmlns:a16="http://schemas.microsoft.com/office/drawing/2014/main" id="{3BBA972D-367E-52F6-4233-BEB41FBBA301}"/>
              </a:ext>
            </a:extLst>
          </p:cNvPr>
          <p:cNvSpPr txBox="1"/>
          <p:nvPr/>
        </p:nvSpPr>
        <p:spPr>
          <a:xfrm>
            <a:off x="7090229" y="6581001"/>
            <a:ext cx="5101771" cy="276999"/>
          </a:xfrm>
          <a:prstGeom prst="rect">
            <a:avLst/>
          </a:prstGeom>
          <a:noFill/>
        </p:spPr>
        <p:txBody>
          <a:bodyPr wrap="square">
            <a:spAutoFit/>
          </a:bodyPr>
          <a:lstStyle/>
          <a:p>
            <a:r>
              <a:rPr lang="zh-CN" altLang="en-US" sz="1200" dirty="0"/>
              <a:t>项目仓库：</a:t>
            </a:r>
            <a:r>
              <a:rPr lang="en-US" altLang="zh-CN" sz="1200" dirty="0"/>
              <a:t> https://data.baai.ac.cn/details/WuDaoCorporaText</a:t>
            </a:r>
            <a:endParaRPr lang="zh-CN" altLang="en-US" sz="1200" dirty="0"/>
          </a:p>
        </p:txBody>
      </p:sp>
      <p:pic>
        <p:nvPicPr>
          <p:cNvPr id="4" name="图片 3">
            <a:extLst>
              <a:ext uri="{FF2B5EF4-FFF2-40B4-BE49-F238E27FC236}">
                <a16:creationId xmlns:a16="http://schemas.microsoft.com/office/drawing/2014/main" id="{52CE882C-FEE7-DC87-6FE6-60E93A930423}"/>
              </a:ext>
            </a:extLst>
          </p:cNvPr>
          <p:cNvPicPr>
            <a:picLocks noChangeAspect="1"/>
          </p:cNvPicPr>
          <p:nvPr/>
        </p:nvPicPr>
        <p:blipFill>
          <a:blip r:embed="rId3"/>
          <a:stretch>
            <a:fillRect/>
          </a:stretch>
        </p:blipFill>
        <p:spPr>
          <a:xfrm>
            <a:off x="456003" y="2796930"/>
            <a:ext cx="11279994" cy="3770811"/>
          </a:xfrm>
          <a:prstGeom prst="rect">
            <a:avLst/>
          </a:prstGeom>
        </p:spPr>
      </p:pic>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sp>
        <p:nvSpPr>
          <p:cNvPr id="9" name="文本框 8">
            <a:extLst>
              <a:ext uri="{FF2B5EF4-FFF2-40B4-BE49-F238E27FC236}">
                <a16:creationId xmlns:a16="http://schemas.microsoft.com/office/drawing/2014/main" id="{AEC079DB-B091-5A8B-21C9-DAD0C1E7367D}"/>
              </a:ext>
            </a:extLst>
          </p:cNvPr>
          <p:cNvSpPr txBox="1"/>
          <p:nvPr/>
        </p:nvSpPr>
        <p:spPr>
          <a:xfrm>
            <a:off x="149226" y="98593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多类别语料</a:t>
            </a:r>
          </a:p>
        </p:txBody>
      </p:sp>
      <p:sp>
        <p:nvSpPr>
          <p:cNvPr id="11" name="矩形: 圆角 10">
            <a:extLst>
              <a:ext uri="{FF2B5EF4-FFF2-40B4-BE49-F238E27FC236}">
                <a16:creationId xmlns:a16="http://schemas.microsoft.com/office/drawing/2014/main" id="{BC433381-600A-B857-BA58-5DDC38E1CB81}"/>
              </a:ext>
            </a:extLst>
          </p:cNvPr>
          <p:cNvSpPr/>
          <p:nvPr/>
        </p:nvSpPr>
        <p:spPr>
          <a:xfrm>
            <a:off x="140382" y="1574658"/>
            <a:ext cx="11904888" cy="1211942"/>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2400" dirty="0" err="1">
                <a:solidFill>
                  <a:schemeClr val="bg1"/>
                </a:solidFill>
                <a:latin typeface="微软雅黑" panose="020B0503020204020204" pitchFamily="34" charset="-122"/>
                <a:ea typeface="微软雅黑" panose="020B0503020204020204" pitchFamily="34" charset="-122"/>
              </a:rPr>
              <a:t>WuDaoCorpora</a:t>
            </a:r>
            <a:r>
              <a:rPr lang="zh-CN" altLang="en-US" sz="2400" dirty="0">
                <a:solidFill>
                  <a:schemeClr val="bg1"/>
                </a:solidFill>
                <a:latin typeface="微软雅黑" panose="020B0503020204020204" pitchFamily="34" charset="-122"/>
                <a:ea typeface="微软雅黑" panose="020B0503020204020204" pitchFamily="34" charset="-122"/>
              </a:rPr>
              <a:t>是北京智源研究院最新构建的高质量数据集，由全球最大的</a:t>
            </a:r>
            <a:r>
              <a:rPr lang="zh-CN" altLang="en-US" sz="2400" dirty="0">
                <a:solidFill>
                  <a:srgbClr val="FFFF00"/>
                </a:solidFill>
                <a:latin typeface="微软雅黑" panose="020B0503020204020204" pitchFamily="34" charset="-122"/>
                <a:ea typeface="微软雅黑" panose="020B0503020204020204" pitchFamily="34" charset="-122"/>
              </a:rPr>
              <a:t>纯文本数据集</a:t>
            </a:r>
            <a:r>
              <a:rPr lang="zh-CN" altLang="en-US" sz="2400" dirty="0">
                <a:solidFill>
                  <a:schemeClr val="bg1"/>
                </a:solidFill>
                <a:latin typeface="微软雅黑" panose="020B0503020204020204" pitchFamily="34" charset="-122"/>
                <a:ea typeface="微软雅黑" panose="020B0503020204020204" pitchFamily="34" charset="-122"/>
              </a:rPr>
              <a:t>、全球最大的</a:t>
            </a:r>
            <a:r>
              <a:rPr lang="zh-CN" altLang="en-US" sz="2400" dirty="0">
                <a:solidFill>
                  <a:srgbClr val="FFFF00"/>
                </a:solidFill>
                <a:latin typeface="微软雅黑" panose="020B0503020204020204" pitchFamily="34" charset="-122"/>
                <a:ea typeface="微软雅黑" panose="020B0503020204020204" pitchFamily="34" charset="-122"/>
              </a:rPr>
              <a:t>多模态图文数据集</a:t>
            </a:r>
            <a:r>
              <a:rPr lang="zh-CN" altLang="en-US" sz="2400" dirty="0">
                <a:solidFill>
                  <a:schemeClr val="bg1"/>
                </a:solidFill>
                <a:latin typeface="微软雅黑" panose="020B0503020204020204" pitchFamily="34" charset="-122"/>
                <a:ea typeface="微软雅黑" panose="020B0503020204020204" pitchFamily="34" charset="-122"/>
              </a:rPr>
              <a:t>和全球最大的</a:t>
            </a:r>
            <a:r>
              <a:rPr lang="zh-CN" altLang="en-US" sz="2400" dirty="0">
                <a:solidFill>
                  <a:srgbClr val="FFFF00"/>
                </a:solidFill>
                <a:latin typeface="微软雅黑" panose="020B0503020204020204" pitchFamily="34" charset="-122"/>
                <a:ea typeface="微软雅黑" panose="020B0503020204020204" pitchFamily="34" charset="-122"/>
              </a:rPr>
              <a:t>中文对话数据集</a:t>
            </a:r>
            <a:r>
              <a:rPr lang="zh-CN" altLang="en-US" sz="2400" dirty="0">
                <a:solidFill>
                  <a:schemeClr val="bg1"/>
                </a:solidFill>
                <a:latin typeface="微软雅黑" panose="020B0503020204020204" pitchFamily="34" charset="-122"/>
                <a:ea typeface="微软雅黑" panose="020B0503020204020204" pitchFamily="34" charset="-122"/>
              </a:rPr>
              <a:t>三部分构成。包含 </a:t>
            </a:r>
            <a:r>
              <a:rPr lang="en-US" altLang="zh-CN" sz="2400" dirty="0">
                <a:solidFill>
                  <a:srgbClr val="FFFF00"/>
                </a:solidFill>
                <a:latin typeface="微软雅黑" panose="020B0503020204020204" pitchFamily="34" charset="-122"/>
                <a:ea typeface="微软雅黑" panose="020B0503020204020204" pitchFamily="34" charset="-122"/>
              </a:rPr>
              <a:t>3TB </a:t>
            </a:r>
            <a:r>
              <a:rPr lang="zh-CN" altLang="en-US" sz="2400" dirty="0">
                <a:solidFill>
                  <a:srgbClr val="FFFF00"/>
                </a:solidFill>
                <a:latin typeface="微软雅黑" panose="020B0503020204020204" pitchFamily="34" charset="-122"/>
                <a:ea typeface="微软雅黑" panose="020B0503020204020204" pitchFamily="34" charset="-122"/>
              </a:rPr>
              <a:t>文本数据</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rgbClr val="FFFF00"/>
                </a:solidFill>
                <a:latin typeface="微软雅黑" panose="020B0503020204020204" pitchFamily="34" charset="-122"/>
                <a:ea typeface="微软雅黑" panose="020B0503020204020204" pitchFamily="34" charset="-122"/>
              </a:rPr>
              <a:t>90TB </a:t>
            </a:r>
            <a:r>
              <a:rPr lang="zh-CN" altLang="en-US" sz="2400" dirty="0">
                <a:solidFill>
                  <a:srgbClr val="FFFF00"/>
                </a:solidFill>
                <a:latin typeface="微软雅黑" panose="020B0503020204020204" pitchFamily="34" charset="-122"/>
                <a:ea typeface="微软雅黑" panose="020B0503020204020204" pitchFamily="34" charset="-122"/>
              </a:rPr>
              <a:t>图文数据</a:t>
            </a:r>
            <a:r>
              <a:rPr lang="zh-CN" altLang="en-US" sz="2400" dirty="0">
                <a:solidFill>
                  <a:schemeClr val="bg1"/>
                </a:solidFill>
                <a:latin typeface="微软雅黑" panose="020B0503020204020204" pitchFamily="34" charset="-122"/>
                <a:ea typeface="微软雅黑" panose="020B0503020204020204" pitchFamily="34" charset="-122"/>
              </a:rPr>
              <a:t>和 </a:t>
            </a:r>
            <a:r>
              <a:rPr lang="en-US" altLang="zh-CN" sz="2400" dirty="0">
                <a:solidFill>
                  <a:srgbClr val="FFFF00"/>
                </a:solidFill>
                <a:latin typeface="微软雅黑" panose="020B0503020204020204" pitchFamily="34" charset="-122"/>
                <a:ea typeface="微软雅黑" panose="020B0503020204020204" pitchFamily="34" charset="-122"/>
              </a:rPr>
              <a:t>181GB </a:t>
            </a:r>
            <a:r>
              <a:rPr lang="zh-CN" altLang="en-US" sz="2400" dirty="0">
                <a:solidFill>
                  <a:srgbClr val="FFFF00"/>
                </a:solidFill>
                <a:latin typeface="微软雅黑" panose="020B0503020204020204" pitchFamily="34" charset="-122"/>
                <a:ea typeface="微软雅黑" panose="020B0503020204020204" pitchFamily="34" charset="-122"/>
              </a:rPr>
              <a:t>对话数据</a:t>
            </a:r>
            <a:r>
              <a:rPr lang="zh-CN" altLang="en-US" sz="2400"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92308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sp>
        <p:nvSpPr>
          <p:cNvPr id="9" name="文本框 8">
            <a:extLst>
              <a:ext uri="{FF2B5EF4-FFF2-40B4-BE49-F238E27FC236}">
                <a16:creationId xmlns:a16="http://schemas.microsoft.com/office/drawing/2014/main" id="{AEC079DB-B091-5A8B-21C9-DAD0C1E7367D}"/>
              </a:ext>
            </a:extLst>
          </p:cNvPr>
          <p:cNvSpPr txBox="1"/>
          <p:nvPr/>
        </p:nvSpPr>
        <p:spPr>
          <a:xfrm>
            <a:off x="149226" y="98593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多类别语料</a:t>
            </a:r>
          </a:p>
        </p:txBody>
      </p:sp>
      <p:pic>
        <p:nvPicPr>
          <p:cNvPr id="3" name="图片 2">
            <a:extLst>
              <a:ext uri="{FF2B5EF4-FFF2-40B4-BE49-F238E27FC236}">
                <a16:creationId xmlns:a16="http://schemas.microsoft.com/office/drawing/2014/main" id="{0424A01A-D654-9144-E1CE-69ACB7D49C38}"/>
              </a:ext>
            </a:extLst>
          </p:cNvPr>
          <p:cNvPicPr>
            <a:picLocks noChangeAspect="1"/>
          </p:cNvPicPr>
          <p:nvPr/>
        </p:nvPicPr>
        <p:blipFill>
          <a:blip r:embed="rId3"/>
          <a:stretch>
            <a:fillRect/>
          </a:stretch>
        </p:blipFill>
        <p:spPr>
          <a:xfrm>
            <a:off x="58057" y="1458827"/>
            <a:ext cx="5636694" cy="2199529"/>
          </a:xfrm>
          <a:prstGeom prst="rect">
            <a:avLst/>
          </a:prstGeom>
        </p:spPr>
      </p:pic>
      <p:pic>
        <p:nvPicPr>
          <p:cNvPr id="6" name="图片 5">
            <a:extLst>
              <a:ext uri="{FF2B5EF4-FFF2-40B4-BE49-F238E27FC236}">
                <a16:creationId xmlns:a16="http://schemas.microsoft.com/office/drawing/2014/main" id="{0603BD83-DC02-0558-4E83-0875F0904339}"/>
              </a:ext>
            </a:extLst>
          </p:cNvPr>
          <p:cNvPicPr>
            <a:picLocks noChangeAspect="1"/>
          </p:cNvPicPr>
          <p:nvPr/>
        </p:nvPicPr>
        <p:blipFill>
          <a:blip r:embed="rId4"/>
          <a:stretch>
            <a:fillRect/>
          </a:stretch>
        </p:blipFill>
        <p:spPr>
          <a:xfrm>
            <a:off x="5636694" y="767128"/>
            <a:ext cx="6422795" cy="2891228"/>
          </a:xfrm>
          <a:prstGeom prst="rect">
            <a:avLst/>
          </a:prstGeom>
        </p:spPr>
      </p:pic>
      <p:pic>
        <p:nvPicPr>
          <p:cNvPr id="13" name="图片 12">
            <a:extLst>
              <a:ext uri="{FF2B5EF4-FFF2-40B4-BE49-F238E27FC236}">
                <a16:creationId xmlns:a16="http://schemas.microsoft.com/office/drawing/2014/main" id="{D201EC47-4C3A-725C-F050-2611E387F3C4}"/>
              </a:ext>
            </a:extLst>
          </p:cNvPr>
          <p:cNvPicPr>
            <a:picLocks noChangeAspect="1"/>
          </p:cNvPicPr>
          <p:nvPr/>
        </p:nvPicPr>
        <p:blipFill>
          <a:blip r:embed="rId5"/>
          <a:stretch>
            <a:fillRect/>
          </a:stretch>
        </p:blipFill>
        <p:spPr>
          <a:xfrm>
            <a:off x="132511" y="3738183"/>
            <a:ext cx="2610689" cy="3049125"/>
          </a:xfrm>
          <a:prstGeom prst="rect">
            <a:avLst/>
          </a:prstGeom>
        </p:spPr>
      </p:pic>
      <p:grpSp>
        <p:nvGrpSpPr>
          <p:cNvPr id="23" name="组合 22">
            <a:extLst>
              <a:ext uri="{FF2B5EF4-FFF2-40B4-BE49-F238E27FC236}">
                <a16:creationId xmlns:a16="http://schemas.microsoft.com/office/drawing/2014/main" id="{BC9C472E-329C-164D-A3AC-EDF419F30CC1}"/>
              </a:ext>
            </a:extLst>
          </p:cNvPr>
          <p:cNvGrpSpPr/>
          <p:nvPr/>
        </p:nvGrpSpPr>
        <p:grpSpPr>
          <a:xfrm>
            <a:off x="2919947" y="3785236"/>
            <a:ext cx="5350525" cy="2949394"/>
            <a:chOff x="2919947" y="3850549"/>
            <a:chExt cx="5350525" cy="2949394"/>
          </a:xfrm>
        </p:grpSpPr>
        <p:pic>
          <p:nvPicPr>
            <p:cNvPr id="18" name="图片 17">
              <a:extLst>
                <a:ext uri="{FF2B5EF4-FFF2-40B4-BE49-F238E27FC236}">
                  <a16:creationId xmlns:a16="http://schemas.microsoft.com/office/drawing/2014/main" id="{61406971-0402-3D9E-9A5E-D84306504921}"/>
                </a:ext>
              </a:extLst>
            </p:cNvPr>
            <p:cNvPicPr>
              <a:picLocks noChangeAspect="1"/>
            </p:cNvPicPr>
            <p:nvPr/>
          </p:nvPicPr>
          <p:blipFill rotWithShape="1">
            <a:blip r:embed="rId6"/>
            <a:srcRect r="22196"/>
            <a:stretch/>
          </p:blipFill>
          <p:spPr>
            <a:xfrm>
              <a:off x="5777511" y="3850549"/>
              <a:ext cx="2492961" cy="2943158"/>
            </a:xfrm>
            <a:prstGeom prst="rect">
              <a:avLst/>
            </a:prstGeom>
            <a:effectLst>
              <a:outerShdw blurRad="63500" sx="102000" sy="102000" algn="ctr" rotWithShape="0">
                <a:prstClr val="black">
                  <a:alpha val="40000"/>
                </a:prstClr>
              </a:outerShdw>
            </a:effectLst>
          </p:spPr>
        </p:pic>
        <p:pic>
          <p:nvPicPr>
            <p:cNvPr id="15" name="图片 14">
              <a:extLst>
                <a:ext uri="{FF2B5EF4-FFF2-40B4-BE49-F238E27FC236}">
                  <a16:creationId xmlns:a16="http://schemas.microsoft.com/office/drawing/2014/main" id="{CCB21C17-ACA0-4D14-7B15-F93C369A98D0}"/>
                </a:ext>
              </a:extLst>
            </p:cNvPr>
            <p:cNvPicPr>
              <a:picLocks noChangeAspect="1"/>
            </p:cNvPicPr>
            <p:nvPr/>
          </p:nvPicPr>
          <p:blipFill rotWithShape="1">
            <a:blip r:embed="rId7"/>
            <a:srcRect r="7349"/>
            <a:stretch/>
          </p:blipFill>
          <p:spPr>
            <a:xfrm>
              <a:off x="2919947" y="3850549"/>
              <a:ext cx="2796575" cy="2949394"/>
            </a:xfrm>
            <a:prstGeom prst="rect">
              <a:avLst/>
            </a:prstGeom>
            <a:effectLst>
              <a:outerShdw blurRad="63500" sx="102000" sy="102000" algn="ctr" rotWithShape="0">
                <a:prstClr val="black">
                  <a:alpha val="40000"/>
                </a:prstClr>
              </a:outerShdw>
            </a:effectLst>
          </p:spPr>
        </p:pic>
      </p:grpSp>
      <p:sp>
        <p:nvSpPr>
          <p:cNvPr id="16" name="矩形: 圆角 15">
            <a:extLst>
              <a:ext uri="{FF2B5EF4-FFF2-40B4-BE49-F238E27FC236}">
                <a16:creationId xmlns:a16="http://schemas.microsoft.com/office/drawing/2014/main" id="{621E4198-3288-A8EF-9B68-50239A52BF1C}"/>
              </a:ext>
            </a:extLst>
          </p:cNvPr>
          <p:cNvSpPr/>
          <p:nvPr/>
        </p:nvSpPr>
        <p:spPr>
          <a:xfrm>
            <a:off x="4233953" y="6212917"/>
            <a:ext cx="2722512" cy="48100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中英文医疗数据集</a:t>
            </a:r>
          </a:p>
        </p:txBody>
      </p:sp>
      <p:pic>
        <p:nvPicPr>
          <p:cNvPr id="20" name="图片 19">
            <a:extLst>
              <a:ext uri="{FF2B5EF4-FFF2-40B4-BE49-F238E27FC236}">
                <a16:creationId xmlns:a16="http://schemas.microsoft.com/office/drawing/2014/main" id="{266DA7B3-6A30-4F73-4E4F-C5D6DFCF40C8}"/>
              </a:ext>
            </a:extLst>
          </p:cNvPr>
          <p:cNvPicPr>
            <a:picLocks noChangeAspect="1"/>
          </p:cNvPicPr>
          <p:nvPr/>
        </p:nvPicPr>
        <p:blipFill rotWithShape="1">
          <a:blip r:embed="rId8"/>
          <a:srcRect r="9865"/>
          <a:stretch/>
        </p:blipFill>
        <p:spPr>
          <a:xfrm>
            <a:off x="8454830" y="3785236"/>
            <a:ext cx="3610728" cy="2943158"/>
          </a:xfrm>
          <a:prstGeom prst="rect">
            <a:avLst/>
          </a:prstGeom>
          <a:effectLst>
            <a:outerShdw blurRad="63500" sx="102000" sy="102000" algn="ctr" rotWithShape="0">
              <a:prstClr val="black">
                <a:alpha val="40000"/>
              </a:prstClr>
            </a:outerShdw>
          </a:effectLst>
        </p:spPr>
      </p:pic>
      <p:sp>
        <p:nvSpPr>
          <p:cNvPr id="21" name="矩形: 圆角 20">
            <a:extLst>
              <a:ext uri="{FF2B5EF4-FFF2-40B4-BE49-F238E27FC236}">
                <a16:creationId xmlns:a16="http://schemas.microsoft.com/office/drawing/2014/main" id="{90185992-93FD-DC9F-3265-AA51FE001496}"/>
              </a:ext>
            </a:extLst>
          </p:cNvPr>
          <p:cNvSpPr/>
          <p:nvPr/>
        </p:nvSpPr>
        <p:spPr>
          <a:xfrm>
            <a:off x="8898938" y="6212917"/>
            <a:ext cx="2722512" cy="48100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法律大模型数据集</a:t>
            </a:r>
          </a:p>
        </p:txBody>
      </p:sp>
      <p:sp>
        <p:nvSpPr>
          <p:cNvPr id="22" name="矩形: 圆角 21">
            <a:extLst>
              <a:ext uri="{FF2B5EF4-FFF2-40B4-BE49-F238E27FC236}">
                <a16:creationId xmlns:a16="http://schemas.microsoft.com/office/drawing/2014/main" id="{D288A470-3094-EE6F-DB05-6416F98AED50}"/>
              </a:ext>
            </a:extLst>
          </p:cNvPr>
          <p:cNvSpPr/>
          <p:nvPr/>
        </p:nvSpPr>
        <p:spPr>
          <a:xfrm>
            <a:off x="312850" y="6212917"/>
            <a:ext cx="2250010" cy="48100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金融数据集</a:t>
            </a:r>
          </a:p>
        </p:txBody>
      </p:sp>
    </p:spTree>
    <p:extLst>
      <p:ext uri="{BB962C8B-B14F-4D97-AF65-F5344CB8AC3E}">
        <p14:creationId xmlns:p14="http://schemas.microsoft.com/office/powerpoint/2010/main" val="2497658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8.2.2 </a:t>
            </a:r>
            <a:r>
              <a:rPr lang="zh-CN" altLang="en-US" sz="3200" dirty="0">
                <a:solidFill>
                  <a:srgbClr val="0070C0"/>
                </a:solidFill>
                <a:latin typeface="微软雅黑" panose="020B0503020204020204" pitchFamily="34" charset="-122"/>
                <a:ea typeface="微软雅黑" panose="020B0503020204020204" pitchFamily="34" charset="-122"/>
              </a:rPr>
              <a:t>多模态数据集</a:t>
            </a:r>
          </a:p>
        </p:txBody>
      </p:sp>
      <p:sp>
        <p:nvSpPr>
          <p:cNvPr id="4" name="矩形: 圆角 3">
            <a:extLst>
              <a:ext uri="{FF2B5EF4-FFF2-40B4-BE49-F238E27FC236}">
                <a16:creationId xmlns:a16="http://schemas.microsoft.com/office/drawing/2014/main" id="{0520B838-4D37-CF3F-4658-C6E5CEE4FEE6}"/>
              </a:ext>
            </a:extLst>
          </p:cNvPr>
          <p:cNvSpPr/>
          <p:nvPr/>
        </p:nvSpPr>
        <p:spPr>
          <a:xfrm>
            <a:off x="223968" y="1095146"/>
            <a:ext cx="11734800" cy="1103767"/>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多模态数据集是大规模数据集的重要分支，其独特之处在于能够同时包含并融合</a:t>
            </a:r>
            <a:r>
              <a:rPr lang="zh-CN" altLang="en-US" sz="2800" b="1" dirty="0">
                <a:solidFill>
                  <a:srgbClr val="FFFF00"/>
                </a:solidFill>
                <a:latin typeface="微软雅黑" panose="020B0503020204020204" pitchFamily="34" charset="-122"/>
                <a:ea typeface="微软雅黑" panose="020B0503020204020204" pitchFamily="34" charset="-122"/>
              </a:rPr>
              <a:t>多种格式的数据</a:t>
            </a:r>
            <a:r>
              <a:rPr lang="zh-CN" altLang="en-US" sz="2800" b="1" dirty="0">
                <a:solidFill>
                  <a:schemeClr val="bg1"/>
                </a:solidFill>
                <a:latin typeface="微软雅黑" panose="020B0503020204020204" pitchFamily="34" charset="-122"/>
                <a:ea typeface="微软雅黑" panose="020B0503020204020204" pitchFamily="34" charset="-122"/>
              </a:rPr>
              <a:t>资源，为模型预训练提供了更加</a:t>
            </a:r>
            <a:r>
              <a:rPr lang="zh-CN" altLang="en-US" sz="2800" b="1" dirty="0">
                <a:solidFill>
                  <a:srgbClr val="FFFF00"/>
                </a:solidFill>
                <a:latin typeface="微软雅黑" panose="020B0503020204020204" pitchFamily="34" charset="-122"/>
                <a:ea typeface="微软雅黑" panose="020B0503020204020204" pitchFamily="34" charset="-122"/>
              </a:rPr>
              <a:t>多样化的输入</a:t>
            </a:r>
          </a:p>
        </p:txBody>
      </p:sp>
      <p:pic>
        <p:nvPicPr>
          <p:cNvPr id="11" name="图片 10">
            <a:extLst>
              <a:ext uri="{FF2B5EF4-FFF2-40B4-BE49-F238E27FC236}">
                <a16:creationId xmlns:a16="http://schemas.microsoft.com/office/drawing/2014/main" id="{9392C4E0-A0C1-CD8C-C602-0859D823D8C0}"/>
              </a:ext>
            </a:extLst>
          </p:cNvPr>
          <p:cNvPicPr>
            <a:picLocks noChangeAspect="1"/>
          </p:cNvPicPr>
          <p:nvPr/>
        </p:nvPicPr>
        <p:blipFill>
          <a:blip r:embed="rId3"/>
          <a:stretch>
            <a:fillRect/>
          </a:stretch>
        </p:blipFill>
        <p:spPr>
          <a:xfrm>
            <a:off x="233232" y="2261210"/>
            <a:ext cx="11716272" cy="3104558"/>
          </a:xfrm>
          <a:prstGeom prst="rect">
            <a:avLst/>
          </a:prstGeom>
        </p:spPr>
      </p:pic>
      <p:sp>
        <p:nvSpPr>
          <p:cNvPr id="14" name="文本框 13">
            <a:extLst>
              <a:ext uri="{FF2B5EF4-FFF2-40B4-BE49-F238E27FC236}">
                <a16:creationId xmlns:a16="http://schemas.microsoft.com/office/drawing/2014/main" id="{65CB3EDF-9C55-2F60-58F8-AAD276CC203F}"/>
              </a:ext>
            </a:extLst>
          </p:cNvPr>
          <p:cNvSpPr txBox="1"/>
          <p:nvPr/>
        </p:nvSpPr>
        <p:spPr>
          <a:xfrm>
            <a:off x="3937353" y="5428065"/>
            <a:ext cx="4308030" cy="461665"/>
          </a:xfrm>
          <a:prstGeom prst="rect">
            <a:avLst/>
          </a:prstGeom>
          <a:noFill/>
        </p:spPr>
        <p:txBody>
          <a:bodyPr wrap="square">
            <a:spAutoFit/>
          </a:bodyPr>
          <a:lstStyle/>
          <a:p>
            <a:pPr algn="ctr"/>
            <a:r>
              <a:rPr lang="zh-CN" altLang="en-US" sz="2400" b="1" i="0" u="none" strike="noStrike" baseline="0" dirty="0">
                <a:latin typeface="FandolSong-Regular-Identity-H"/>
              </a:rPr>
              <a:t>一些代表性的图文语料库</a:t>
            </a:r>
            <a:endParaRPr lang="zh-CN" altLang="en-US" sz="2400" b="1" dirty="0"/>
          </a:p>
        </p:txBody>
      </p:sp>
      <p:sp>
        <p:nvSpPr>
          <p:cNvPr id="17" name="矩形: 圆角 16">
            <a:extLst>
              <a:ext uri="{FF2B5EF4-FFF2-40B4-BE49-F238E27FC236}">
                <a16:creationId xmlns:a16="http://schemas.microsoft.com/office/drawing/2014/main" id="{ECB57A5D-6080-E35E-714F-2E0326FDE64A}"/>
              </a:ext>
            </a:extLst>
          </p:cNvPr>
          <p:cNvSpPr/>
          <p:nvPr/>
        </p:nvSpPr>
        <p:spPr>
          <a:xfrm>
            <a:off x="223968" y="5952028"/>
            <a:ext cx="11734800" cy="761331"/>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多模态数据集能促进大模型预训练，让模型具备更强的</a:t>
            </a:r>
            <a:r>
              <a:rPr lang="zh-CN" altLang="en-US" sz="2800" b="1" dirty="0">
                <a:solidFill>
                  <a:srgbClr val="FFFF00"/>
                </a:solidFill>
                <a:latin typeface="微软雅黑" panose="020B0503020204020204" pitchFamily="34" charset="-122"/>
                <a:ea typeface="微软雅黑" panose="020B0503020204020204" pitchFamily="34" charset="-122"/>
              </a:rPr>
              <a:t>泛化能力</a:t>
            </a:r>
          </a:p>
        </p:txBody>
      </p:sp>
    </p:spTree>
    <p:extLst>
      <p:ext uri="{BB962C8B-B14F-4D97-AF65-F5344CB8AC3E}">
        <p14:creationId xmlns:p14="http://schemas.microsoft.com/office/powerpoint/2010/main" val="63339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8.2.2 </a:t>
            </a:r>
            <a:r>
              <a:rPr lang="zh-CN" altLang="en-US" sz="3200" dirty="0">
                <a:solidFill>
                  <a:srgbClr val="0070C0"/>
                </a:solidFill>
                <a:latin typeface="微软雅黑" panose="020B0503020204020204" pitchFamily="34" charset="-122"/>
                <a:ea typeface="微软雅黑" panose="020B0503020204020204" pitchFamily="34" charset="-122"/>
              </a:rPr>
              <a:t>多模态数据集</a:t>
            </a:r>
          </a:p>
        </p:txBody>
      </p:sp>
      <p:sp>
        <p:nvSpPr>
          <p:cNvPr id="4" name="矩形: 圆角 3">
            <a:extLst>
              <a:ext uri="{FF2B5EF4-FFF2-40B4-BE49-F238E27FC236}">
                <a16:creationId xmlns:a16="http://schemas.microsoft.com/office/drawing/2014/main" id="{0520B838-4D37-CF3F-4658-C6E5CEE4FEE6}"/>
              </a:ext>
            </a:extLst>
          </p:cNvPr>
          <p:cNvSpPr/>
          <p:nvPr/>
        </p:nvSpPr>
        <p:spPr>
          <a:xfrm>
            <a:off x="223968" y="1095147"/>
            <a:ext cx="11734800" cy="1009424"/>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多模态数据集被广泛用于多模态匹配（检索）任务。该任务是指通过处理和比较来自不同模态的数据，实现高效且精确的跨模态信息检索。</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pic>
        <p:nvPicPr>
          <p:cNvPr id="3" name="图片 2">
            <a:hlinkClick r:id="rId3"/>
            <a:extLst>
              <a:ext uri="{FF2B5EF4-FFF2-40B4-BE49-F238E27FC236}">
                <a16:creationId xmlns:a16="http://schemas.microsoft.com/office/drawing/2014/main" id="{E07CDEBA-98C3-EA36-759E-7F58A3BCD82B}"/>
              </a:ext>
            </a:extLst>
          </p:cNvPr>
          <p:cNvPicPr>
            <a:picLocks noChangeAspect="1"/>
          </p:cNvPicPr>
          <p:nvPr/>
        </p:nvPicPr>
        <p:blipFill>
          <a:blip r:embed="rId4"/>
          <a:stretch>
            <a:fillRect/>
          </a:stretch>
        </p:blipFill>
        <p:spPr>
          <a:xfrm>
            <a:off x="93342" y="2205205"/>
            <a:ext cx="2918375" cy="4555643"/>
          </a:xfrm>
          <a:prstGeom prst="rect">
            <a:avLst/>
          </a:prstGeom>
          <a:effectLst>
            <a:outerShdw blurRad="63500" sx="102000" sy="102000" algn="ctr" rotWithShape="0">
              <a:prstClr val="black">
                <a:alpha val="40000"/>
              </a:prstClr>
            </a:outerShdw>
          </a:effectLst>
        </p:spPr>
      </p:pic>
      <p:pic>
        <p:nvPicPr>
          <p:cNvPr id="6" name="图片 5">
            <a:hlinkClick r:id="rId5"/>
            <a:extLst>
              <a:ext uri="{FF2B5EF4-FFF2-40B4-BE49-F238E27FC236}">
                <a16:creationId xmlns:a16="http://schemas.microsoft.com/office/drawing/2014/main" id="{8D0467EF-96C5-D461-4001-A86BF1FFDD25}"/>
              </a:ext>
            </a:extLst>
          </p:cNvPr>
          <p:cNvPicPr>
            <a:picLocks noChangeAspect="1"/>
          </p:cNvPicPr>
          <p:nvPr/>
        </p:nvPicPr>
        <p:blipFill>
          <a:blip r:embed="rId6"/>
          <a:stretch>
            <a:fillRect/>
          </a:stretch>
        </p:blipFill>
        <p:spPr>
          <a:xfrm>
            <a:off x="3121114" y="2214570"/>
            <a:ext cx="2852055" cy="4536912"/>
          </a:xfrm>
          <a:prstGeom prst="rect">
            <a:avLst/>
          </a:prstGeom>
          <a:effectLst>
            <a:outerShdw blurRad="63500" sx="102000" sy="102000" algn="ctr" rotWithShape="0">
              <a:prstClr val="black">
                <a:alpha val="40000"/>
              </a:prstClr>
            </a:outerShdw>
          </a:effectLst>
        </p:spPr>
      </p:pic>
      <p:pic>
        <p:nvPicPr>
          <p:cNvPr id="9" name="图片 8">
            <a:hlinkClick r:id="rId7"/>
            <a:extLst>
              <a:ext uri="{FF2B5EF4-FFF2-40B4-BE49-F238E27FC236}">
                <a16:creationId xmlns:a16="http://schemas.microsoft.com/office/drawing/2014/main" id="{15E14CA0-1DF5-208B-832E-BD0B6CD93CF0}"/>
              </a:ext>
            </a:extLst>
          </p:cNvPr>
          <p:cNvPicPr>
            <a:picLocks noChangeAspect="1"/>
          </p:cNvPicPr>
          <p:nvPr/>
        </p:nvPicPr>
        <p:blipFill>
          <a:blip r:embed="rId8"/>
          <a:stretch>
            <a:fillRect/>
          </a:stretch>
        </p:blipFill>
        <p:spPr>
          <a:xfrm>
            <a:off x="6082566" y="2205205"/>
            <a:ext cx="3009089" cy="4555643"/>
          </a:xfrm>
          <a:prstGeom prst="rect">
            <a:avLst/>
          </a:prstGeom>
          <a:effectLst>
            <a:outerShdw blurRad="63500" sx="102000" sy="102000" algn="ctr" rotWithShape="0">
              <a:prstClr val="black">
                <a:alpha val="40000"/>
              </a:prstClr>
            </a:outerShdw>
          </a:effectLst>
        </p:spPr>
      </p:pic>
      <p:pic>
        <p:nvPicPr>
          <p:cNvPr id="12" name="图片 11">
            <a:hlinkClick r:id="rId9"/>
            <a:extLst>
              <a:ext uri="{FF2B5EF4-FFF2-40B4-BE49-F238E27FC236}">
                <a16:creationId xmlns:a16="http://schemas.microsoft.com/office/drawing/2014/main" id="{7B20866F-4AE1-AA94-E823-EA266E06FEA8}"/>
              </a:ext>
            </a:extLst>
          </p:cNvPr>
          <p:cNvPicPr>
            <a:picLocks noChangeAspect="1"/>
          </p:cNvPicPr>
          <p:nvPr/>
        </p:nvPicPr>
        <p:blipFill rotWithShape="1">
          <a:blip r:embed="rId10"/>
          <a:srcRect r="8041"/>
          <a:stretch/>
        </p:blipFill>
        <p:spPr>
          <a:xfrm>
            <a:off x="9201053" y="2205205"/>
            <a:ext cx="2918375" cy="45556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12443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8.2.3 </a:t>
            </a:r>
            <a:r>
              <a:rPr lang="zh-CN" altLang="en-US" sz="3200" dirty="0">
                <a:solidFill>
                  <a:srgbClr val="0070C0"/>
                </a:solidFill>
                <a:latin typeface="微软雅黑" panose="020B0503020204020204" pitchFamily="34" charset="-122"/>
                <a:ea typeface="微软雅黑" panose="020B0503020204020204" pitchFamily="34" charset="-122"/>
              </a:rPr>
              <a:t>数据处理</a:t>
            </a:r>
          </a:p>
        </p:txBody>
      </p:sp>
      <p:pic>
        <p:nvPicPr>
          <p:cNvPr id="5" name="图片 4">
            <a:extLst>
              <a:ext uri="{FF2B5EF4-FFF2-40B4-BE49-F238E27FC236}">
                <a16:creationId xmlns:a16="http://schemas.microsoft.com/office/drawing/2014/main" id="{0DC4CA67-79D1-09E0-D422-BFDD168F0123}"/>
              </a:ext>
            </a:extLst>
          </p:cNvPr>
          <p:cNvPicPr>
            <a:picLocks noChangeAspect="1"/>
          </p:cNvPicPr>
          <p:nvPr/>
        </p:nvPicPr>
        <p:blipFill>
          <a:blip r:embed="rId3"/>
          <a:stretch>
            <a:fillRect/>
          </a:stretch>
        </p:blipFill>
        <p:spPr>
          <a:xfrm>
            <a:off x="204787" y="2317307"/>
            <a:ext cx="11782425" cy="3267075"/>
          </a:xfrm>
          <a:prstGeom prst="rect">
            <a:avLst/>
          </a:prstGeom>
        </p:spPr>
      </p:pic>
      <p:sp>
        <p:nvSpPr>
          <p:cNvPr id="6" name="矩形: 圆角 5">
            <a:extLst>
              <a:ext uri="{FF2B5EF4-FFF2-40B4-BE49-F238E27FC236}">
                <a16:creationId xmlns:a16="http://schemas.microsoft.com/office/drawing/2014/main" id="{F6F49666-B6A4-B24A-4DD0-F9BFAA9545BB}"/>
              </a:ext>
            </a:extLst>
          </p:cNvPr>
          <p:cNvSpPr/>
          <p:nvPr/>
        </p:nvSpPr>
        <p:spPr>
          <a:xfrm>
            <a:off x="228599" y="1000806"/>
            <a:ext cx="11734800" cy="1154568"/>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数据处理的主要目标是剔除数据集中的</a:t>
            </a:r>
            <a:r>
              <a:rPr lang="zh-CN" altLang="en-US" sz="2800" b="1" dirty="0">
                <a:solidFill>
                  <a:srgbClr val="FFFF00"/>
                </a:solidFill>
                <a:latin typeface="微软雅黑" panose="020B0503020204020204" pitchFamily="34" charset="-122"/>
                <a:ea typeface="微软雅黑" panose="020B0503020204020204" pitchFamily="34" charset="-122"/>
              </a:rPr>
              <a:t>噪声</a:t>
            </a:r>
            <a:r>
              <a:rPr lang="zh-CN" altLang="en-US"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rgbClr val="FFFF00"/>
                </a:solidFill>
                <a:latin typeface="微软雅黑" panose="020B0503020204020204" pitchFamily="34" charset="-122"/>
                <a:ea typeface="微软雅黑" panose="020B0503020204020204" pitchFamily="34" charset="-122"/>
              </a:rPr>
              <a:t>冗余信息</a:t>
            </a:r>
            <a:r>
              <a:rPr lang="zh-CN" altLang="en-US"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rgbClr val="FFFF00"/>
                </a:solidFill>
                <a:latin typeface="微软雅黑" panose="020B0503020204020204" pitchFamily="34" charset="-122"/>
                <a:ea typeface="微软雅黑" panose="020B0503020204020204" pitchFamily="34" charset="-122"/>
              </a:rPr>
              <a:t>无关数据</a:t>
            </a:r>
            <a:r>
              <a:rPr lang="zh-CN" altLang="en-US" sz="2800" b="1" dirty="0">
                <a:solidFill>
                  <a:schemeClr val="bg1"/>
                </a:solidFill>
                <a:latin typeface="微软雅黑" panose="020B0503020204020204" pitchFamily="34" charset="-122"/>
                <a:ea typeface="微软雅黑" panose="020B0503020204020204" pitchFamily="34" charset="-122"/>
              </a:rPr>
              <a:t>，以及</a:t>
            </a:r>
            <a:r>
              <a:rPr lang="zh-CN" altLang="en-US" sz="2800" b="1" dirty="0">
                <a:solidFill>
                  <a:srgbClr val="FFFF00"/>
                </a:solidFill>
                <a:latin typeface="微软雅黑" panose="020B0503020204020204" pitchFamily="34" charset="-122"/>
                <a:ea typeface="微软雅黑" panose="020B0503020204020204" pitchFamily="34" charset="-122"/>
              </a:rPr>
              <a:t>潜在有害内容</a:t>
            </a:r>
            <a:r>
              <a:rPr lang="zh-CN" altLang="en-US" sz="2800" b="1" dirty="0">
                <a:solidFill>
                  <a:schemeClr val="bg1"/>
                </a:solidFill>
                <a:latin typeface="微软雅黑" panose="020B0503020204020204" pitchFamily="34" charset="-122"/>
                <a:ea typeface="微软雅黑" panose="020B0503020204020204" pitchFamily="34" charset="-122"/>
              </a:rPr>
              <a:t>。不合适的数据可能对语言模型的训练效果产生不利影响。</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291BD019-006A-8F29-E920-C85692BA196D}"/>
              </a:ext>
            </a:extLst>
          </p:cNvPr>
          <p:cNvSpPr/>
          <p:nvPr/>
        </p:nvSpPr>
        <p:spPr>
          <a:xfrm>
            <a:off x="228599" y="5746315"/>
            <a:ext cx="11734800" cy="1040299"/>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主要涵盖</a:t>
            </a:r>
            <a:r>
              <a:rPr lang="zh-CN" altLang="en-US" sz="2800" b="1" dirty="0">
                <a:solidFill>
                  <a:srgbClr val="FFFF00"/>
                </a:solidFill>
                <a:latin typeface="微软雅黑" panose="020B0503020204020204" pitchFamily="34" charset="-122"/>
                <a:ea typeface="微软雅黑" panose="020B0503020204020204" pitchFamily="34" charset="-122"/>
              </a:rPr>
              <a:t>质量过滤（</a:t>
            </a:r>
            <a:r>
              <a:rPr lang="en-US" altLang="zh-CN" sz="2800" b="1" dirty="0">
                <a:solidFill>
                  <a:srgbClr val="FFFF00"/>
                </a:solidFill>
                <a:latin typeface="微软雅黑" panose="020B0503020204020204" pitchFamily="34" charset="-122"/>
                <a:ea typeface="微软雅黑" panose="020B0503020204020204" pitchFamily="34" charset="-122"/>
              </a:rPr>
              <a:t>Quality Filtering</a:t>
            </a:r>
            <a:r>
              <a:rPr lang="zh-CN" altLang="en-US" sz="2800" b="1" dirty="0">
                <a:solidFill>
                  <a:srgbClr val="FFFF00"/>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rgbClr val="FFFF00"/>
                </a:solidFill>
                <a:latin typeface="微软雅黑" panose="020B0503020204020204" pitchFamily="34" charset="-122"/>
                <a:ea typeface="微软雅黑" panose="020B0503020204020204" pitchFamily="34" charset="-122"/>
              </a:rPr>
              <a:t>去重（</a:t>
            </a:r>
            <a:r>
              <a:rPr lang="en-US" altLang="zh-CN" sz="2800" b="1" dirty="0">
                <a:solidFill>
                  <a:srgbClr val="FFFF00"/>
                </a:solidFill>
                <a:latin typeface="微软雅黑" panose="020B0503020204020204" pitchFamily="34" charset="-122"/>
                <a:ea typeface="微软雅黑" panose="020B0503020204020204" pitchFamily="34" charset="-122"/>
              </a:rPr>
              <a:t>De-duplication</a:t>
            </a:r>
            <a:r>
              <a:rPr lang="zh-CN" altLang="en-US" sz="2800" b="1" dirty="0">
                <a:solidFill>
                  <a:srgbClr val="FFFF00"/>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rgbClr val="FFFF00"/>
                </a:solidFill>
                <a:latin typeface="微软雅黑" panose="020B0503020204020204" pitchFamily="34" charset="-122"/>
                <a:ea typeface="微软雅黑" panose="020B0503020204020204" pitchFamily="34" charset="-122"/>
              </a:rPr>
              <a:t>隐私删除（</a:t>
            </a:r>
            <a:r>
              <a:rPr lang="en-US" altLang="zh-CN" sz="2800" b="1" dirty="0">
                <a:solidFill>
                  <a:srgbClr val="FFFF00"/>
                </a:solidFill>
                <a:latin typeface="微软雅黑" panose="020B0503020204020204" pitchFamily="34" charset="-122"/>
                <a:ea typeface="微软雅黑" panose="020B0503020204020204" pitchFamily="34" charset="-122"/>
              </a:rPr>
              <a:t>Privacy Redaction</a:t>
            </a:r>
            <a:r>
              <a:rPr lang="zh-CN" altLang="en-US" sz="2800" b="1" dirty="0">
                <a:solidFill>
                  <a:srgbClr val="FFFF00"/>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及</a:t>
            </a:r>
            <a:r>
              <a:rPr lang="zh-CN" altLang="en-US" sz="2800" b="1" dirty="0">
                <a:solidFill>
                  <a:srgbClr val="FFFF00"/>
                </a:solidFill>
                <a:latin typeface="微软雅黑" panose="020B0503020204020204" pitchFamily="34" charset="-122"/>
                <a:ea typeface="微软雅黑" panose="020B0503020204020204" pitchFamily="34" charset="-122"/>
              </a:rPr>
              <a:t>分词化（</a:t>
            </a:r>
            <a:r>
              <a:rPr lang="en-US" altLang="zh-CN" sz="2800" b="1" dirty="0">
                <a:solidFill>
                  <a:srgbClr val="FFFF00"/>
                </a:solidFill>
                <a:latin typeface="微软雅黑" panose="020B0503020204020204" pitchFamily="34" charset="-122"/>
                <a:ea typeface="微软雅黑" panose="020B0503020204020204" pitchFamily="34" charset="-122"/>
              </a:rPr>
              <a:t>Tokenization</a:t>
            </a:r>
            <a:r>
              <a:rPr lang="zh-CN" altLang="en-US" sz="2800" b="1" dirty="0">
                <a:solidFill>
                  <a:srgbClr val="FFFF00"/>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四个步骤。</a:t>
            </a:r>
          </a:p>
        </p:txBody>
      </p:sp>
    </p:spTree>
    <p:extLst>
      <p:ext uri="{BB962C8B-B14F-4D97-AF65-F5344CB8AC3E}">
        <p14:creationId xmlns:p14="http://schemas.microsoft.com/office/powerpoint/2010/main" val="77449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F8B7FC00-F817-23CB-AFFF-5601BAAE6333}"/>
              </a:ext>
            </a:extLst>
          </p:cNvPr>
          <p:cNvPicPr>
            <a:picLocks noChangeAspect="1"/>
          </p:cNvPicPr>
          <p:nvPr/>
        </p:nvPicPr>
        <p:blipFill>
          <a:blip r:embed="rId3"/>
          <a:stretch>
            <a:fillRect/>
          </a:stretch>
        </p:blipFill>
        <p:spPr>
          <a:xfrm>
            <a:off x="7508026" y="100430"/>
            <a:ext cx="4534748" cy="4295263"/>
          </a:xfrm>
          <a:prstGeom prst="rect">
            <a:avLst/>
          </a:prstGeom>
        </p:spPr>
      </p:pic>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6287386"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8.2.3 </a:t>
            </a:r>
            <a:r>
              <a:rPr lang="zh-CN" altLang="en-US" sz="3200" dirty="0">
                <a:solidFill>
                  <a:srgbClr val="0070C0"/>
                </a:solidFill>
                <a:latin typeface="微软雅黑" panose="020B0503020204020204" pitchFamily="34" charset="-122"/>
                <a:ea typeface="微软雅黑" panose="020B0503020204020204" pitchFamily="34" charset="-122"/>
              </a:rPr>
              <a:t>数据处理 </a:t>
            </a:r>
            <a:r>
              <a:rPr lang="en-US" altLang="zh-CN" sz="3200" dirty="0">
                <a:solidFill>
                  <a:srgbClr val="0070C0"/>
                </a:solidFill>
                <a:latin typeface="微软雅黑" panose="020B0503020204020204" pitchFamily="34" charset="-122"/>
                <a:ea typeface="微软雅黑" panose="020B0503020204020204" pitchFamily="34" charset="-122"/>
              </a:rPr>
              <a:t>— </a:t>
            </a:r>
            <a:r>
              <a:rPr lang="zh-CN" altLang="en-US" sz="3200" dirty="0">
                <a:solidFill>
                  <a:srgbClr val="0070C0"/>
                </a:solidFill>
                <a:latin typeface="微软雅黑" panose="020B0503020204020204" pitchFamily="34" charset="-122"/>
                <a:ea typeface="微软雅黑" panose="020B0503020204020204" pitchFamily="34" charset="-122"/>
              </a:rPr>
              <a:t>质量过滤</a:t>
            </a:r>
            <a:r>
              <a:rPr lang="en-US" altLang="zh-CN" sz="3200" dirty="0">
                <a:solidFill>
                  <a:srgbClr val="0070C0"/>
                </a:solidFill>
                <a:latin typeface="微软雅黑" panose="020B0503020204020204" pitchFamily="34" charset="-122"/>
                <a:ea typeface="微软雅黑" panose="020B0503020204020204" pitchFamily="34" charset="-122"/>
              </a:rPr>
              <a:t> </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B370315E-899E-6C82-7CEE-1D7B32BF8868}"/>
              </a:ext>
            </a:extLst>
          </p:cNvPr>
          <p:cNvSpPr txBox="1"/>
          <p:nvPr/>
        </p:nvSpPr>
        <p:spPr>
          <a:xfrm>
            <a:off x="149226" y="1016707"/>
            <a:ext cx="4114430"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400" dirty="0">
                <a:solidFill>
                  <a:schemeClr val="tx1"/>
                </a:solidFill>
              </a:rPr>
              <a:t>质量过滤常用方法</a:t>
            </a:r>
          </a:p>
        </p:txBody>
      </p:sp>
      <p:grpSp>
        <p:nvGrpSpPr>
          <p:cNvPr id="3" name="组合 2">
            <a:extLst>
              <a:ext uri="{FF2B5EF4-FFF2-40B4-BE49-F238E27FC236}">
                <a16:creationId xmlns:a16="http://schemas.microsoft.com/office/drawing/2014/main" id="{150DD3DC-2C91-EF97-3870-8E6E2F364D14}"/>
              </a:ext>
            </a:extLst>
          </p:cNvPr>
          <p:cNvGrpSpPr/>
          <p:nvPr/>
        </p:nvGrpSpPr>
        <p:grpSpPr>
          <a:xfrm>
            <a:off x="609783" y="1514595"/>
            <a:ext cx="5683395" cy="397522"/>
            <a:chOff x="149226" y="1476694"/>
            <a:chExt cx="6876907" cy="481001"/>
          </a:xfrm>
        </p:grpSpPr>
        <p:sp>
          <p:nvSpPr>
            <p:cNvPr id="4" name="矩形 3">
              <a:extLst>
                <a:ext uri="{FF2B5EF4-FFF2-40B4-BE49-F238E27FC236}">
                  <a16:creationId xmlns:a16="http://schemas.microsoft.com/office/drawing/2014/main" id="{10664D09-C978-70E2-BE2D-BD887A0F88D5}"/>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微软雅黑" panose="020B0503020204020204" pitchFamily="34" charset="-122"/>
                  <a:ea typeface="微软雅黑" panose="020B0503020204020204" pitchFamily="34" charset="-122"/>
                </a:rPr>
                <a:t>分类器法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AFD50D7-F99D-70FE-9D64-5267C6C5C806}"/>
                </a:ext>
              </a:extLst>
            </p:cNvPr>
            <p:cNvSpPr/>
            <p:nvPr/>
          </p:nvSpPr>
          <p:spPr>
            <a:xfrm>
              <a:off x="2114550" y="1476694"/>
              <a:ext cx="491158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微软雅黑" panose="020B0503020204020204" pitchFamily="34" charset="-122"/>
                  <a:ea typeface="微软雅黑" panose="020B0503020204020204" pitchFamily="34" charset="-122"/>
                </a:rPr>
                <a:t>训练一个小型分类器判断文本质量</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85C650E0-E78C-EFAD-4C91-C6E3B9B25B33}"/>
              </a:ext>
            </a:extLst>
          </p:cNvPr>
          <p:cNvGrpSpPr/>
          <p:nvPr/>
        </p:nvGrpSpPr>
        <p:grpSpPr>
          <a:xfrm>
            <a:off x="609783" y="2027849"/>
            <a:ext cx="5683395" cy="397522"/>
            <a:chOff x="149226" y="1476694"/>
            <a:chExt cx="6876907" cy="481001"/>
          </a:xfrm>
        </p:grpSpPr>
        <p:sp>
          <p:nvSpPr>
            <p:cNvPr id="9" name="矩形 8">
              <a:extLst>
                <a:ext uri="{FF2B5EF4-FFF2-40B4-BE49-F238E27FC236}">
                  <a16:creationId xmlns:a16="http://schemas.microsoft.com/office/drawing/2014/main" id="{BB522D38-7E01-6C41-541D-356EDB30FCC8}"/>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微软雅黑" panose="020B0503020204020204" pitchFamily="34" charset="-122"/>
                  <a:ea typeface="微软雅黑" panose="020B0503020204020204" pitchFamily="34" charset="-122"/>
                </a:rPr>
                <a:t>规则判断</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59F21EF-C874-5789-CFC3-C22AE9DAF4A5}"/>
                </a:ext>
              </a:extLst>
            </p:cNvPr>
            <p:cNvSpPr/>
            <p:nvPr/>
          </p:nvSpPr>
          <p:spPr>
            <a:xfrm>
              <a:off x="2114550" y="1476694"/>
              <a:ext cx="491158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微软雅黑" panose="020B0503020204020204" pitchFamily="34" charset="-122"/>
                  <a:ea typeface="微软雅黑" panose="020B0503020204020204" pitchFamily="34" charset="-122"/>
                </a:rPr>
                <a:t>人为设置规则过滤低质量数据</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51E99478-6C5B-27D8-A8C3-DEAB2970E54D}"/>
              </a:ext>
            </a:extLst>
          </p:cNvPr>
          <p:cNvGrpSpPr/>
          <p:nvPr/>
        </p:nvGrpSpPr>
        <p:grpSpPr>
          <a:xfrm>
            <a:off x="609783" y="2541103"/>
            <a:ext cx="5683395" cy="397522"/>
            <a:chOff x="149226" y="1476694"/>
            <a:chExt cx="6876907" cy="481001"/>
          </a:xfrm>
        </p:grpSpPr>
        <p:sp>
          <p:nvSpPr>
            <p:cNvPr id="12" name="矩形 11">
              <a:extLst>
                <a:ext uri="{FF2B5EF4-FFF2-40B4-BE49-F238E27FC236}">
                  <a16:creationId xmlns:a16="http://schemas.microsoft.com/office/drawing/2014/main" id="{C0745062-00E8-CE7F-70BB-A31398816FFA}"/>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微软雅黑" panose="020B0503020204020204" pitchFamily="34" charset="-122"/>
                  <a:ea typeface="微软雅黑" panose="020B0503020204020204" pitchFamily="34" charset="-122"/>
                </a:rPr>
                <a:t>指标阈值</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857341D-1264-62E6-B383-A1B7FA82AA43}"/>
                </a:ext>
              </a:extLst>
            </p:cNvPr>
            <p:cNvSpPr/>
            <p:nvPr/>
          </p:nvSpPr>
          <p:spPr>
            <a:xfrm>
              <a:off x="2114550" y="1476694"/>
              <a:ext cx="491158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微软雅黑" panose="020B0503020204020204" pitchFamily="34" charset="-122"/>
                  <a:ea typeface="微软雅黑" panose="020B0503020204020204" pitchFamily="34" charset="-122"/>
                </a:rPr>
                <a:t>设置特定指标选择阈值范围内数据</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5367BEB4-4B67-BE6D-1194-322B93A32F3F}"/>
              </a:ext>
            </a:extLst>
          </p:cNvPr>
          <p:cNvGrpSpPr/>
          <p:nvPr/>
        </p:nvGrpSpPr>
        <p:grpSpPr>
          <a:xfrm>
            <a:off x="609783" y="3054357"/>
            <a:ext cx="5683395" cy="397522"/>
            <a:chOff x="149226" y="1476694"/>
            <a:chExt cx="6876907" cy="481001"/>
          </a:xfrm>
        </p:grpSpPr>
        <p:sp>
          <p:nvSpPr>
            <p:cNvPr id="15" name="矩形 14">
              <a:extLst>
                <a:ext uri="{FF2B5EF4-FFF2-40B4-BE49-F238E27FC236}">
                  <a16:creationId xmlns:a16="http://schemas.microsoft.com/office/drawing/2014/main" id="{916BDDA3-D3A8-5A9B-8109-BC79E315793A}"/>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微软雅黑" panose="020B0503020204020204" pitchFamily="34" charset="-122"/>
                  <a:ea typeface="微软雅黑" panose="020B0503020204020204" pitchFamily="34" charset="-122"/>
                </a:rPr>
                <a:t>聚类方法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5729D69F-93F3-D54C-E190-7C058F38E3DC}"/>
                </a:ext>
              </a:extLst>
            </p:cNvPr>
            <p:cNvSpPr/>
            <p:nvPr/>
          </p:nvSpPr>
          <p:spPr>
            <a:xfrm>
              <a:off x="2114550" y="1476694"/>
              <a:ext cx="491158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微软雅黑" panose="020B0503020204020204" pitchFamily="34" charset="-122"/>
                  <a:ea typeface="微软雅黑" panose="020B0503020204020204" pitchFamily="34" charset="-122"/>
                </a:rPr>
                <a:t>聚类过滤，筛选指定类别的数据</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4BE4AABD-0C1A-7BAA-2638-806B66FA57C6}"/>
              </a:ext>
            </a:extLst>
          </p:cNvPr>
          <p:cNvSpPr txBox="1"/>
          <p:nvPr/>
        </p:nvSpPr>
        <p:spPr>
          <a:xfrm>
            <a:off x="149225" y="3567611"/>
            <a:ext cx="8101639"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400" dirty="0">
                <a:solidFill>
                  <a:schemeClr val="tx1"/>
                </a:solidFill>
              </a:rPr>
              <a:t>使用小规模高质量样本训练轻量级模型</a:t>
            </a:r>
          </a:p>
        </p:txBody>
      </p:sp>
      <p:sp>
        <p:nvSpPr>
          <p:cNvPr id="18" name="文本框 17">
            <a:extLst>
              <a:ext uri="{FF2B5EF4-FFF2-40B4-BE49-F238E27FC236}">
                <a16:creationId xmlns:a16="http://schemas.microsoft.com/office/drawing/2014/main" id="{0997CC5E-86BD-AC11-5849-9978AA2D9174}"/>
              </a:ext>
            </a:extLst>
          </p:cNvPr>
          <p:cNvSpPr txBox="1"/>
          <p:nvPr/>
        </p:nvSpPr>
        <p:spPr>
          <a:xfrm>
            <a:off x="149224" y="4889117"/>
            <a:ext cx="8101639"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400" dirty="0">
                <a:solidFill>
                  <a:schemeClr val="tx1"/>
                </a:solidFill>
              </a:rPr>
              <a:t>过于激进的过滤可能会导致模型性能下降</a:t>
            </a:r>
            <a:r>
              <a:rPr lang="en-US" altLang="zh-CN" sz="2400" dirty="0">
                <a:solidFill>
                  <a:schemeClr val="tx1"/>
                </a:solidFill>
              </a:rPr>
              <a:t>[1]</a:t>
            </a:r>
            <a:endParaRPr lang="zh-CN" altLang="en-US" sz="2400" dirty="0">
              <a:solidFill>
                <a:schemeClr val="tx1"/>
              </a:solidFill>
            </a:endParaRPr>
          </a:p>
        </p:txBody>
      </p:sp>
      <p:sp>
        <p:nvSpPr>
          <p:cNvPr id="19" name="文本框 18">
            <a:extLst>
              <a:ext uri="{FF2B5EF4-FFF2-40B4-BE49-F238E27FC236}">
                <a16:creationId xmlns:a16="http://schemas.microsoft.com/office/drawing/2014/main" id="{961A5251-377E-067B-A821-FDB2A0B52AFE}"/>
              </a:ext>
            </a:extLst>
          </p:cNvPr>
          <p:cNvSpPr txBox="1"/>
          <p:nvPr/>
        </p:nvSpPr>
        <p:spPr>
          <a:xfrm>
            <a:off x="149224" y="5902847"/>
            <a:ext cx="8367455"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en-US" altLang="zh-CN" sz="2400" dirty="0">
                <a:solidFill>
                  <a:schemeClr val="tx1"/>
                </a:solidFill>
              </a:rPr>
              <a:t>Perplexity</a:t>
            </a:r>
            <a:r>
              <a:rPr lang="zh-CN" altLang="en-US" sz="2400" dirty="0">
                <a:solidFill>
                  <a:schemeClr val="tx1"/>
                </a:solidFill>
              </a:rPr>
              <a:t>作为简单的衡量指标效果最好</a:t>
            </a:r>
            <a:r>
              <a:rPr lang="en-US" altLang="zh-CN" sz="2400" dirty="0">
                <a:solidFill>
                  <a:schemeClr val="tx1"/>
                </a:solidFill>
              </a:rPr>
              <a:t>[2]</a:t>
            </a:r>
            <a:endParaRPr lang="zh-CN" altLang="en-US" sz="2400" dirty="0">
              <a:solidFill>
                <a:schemeClr val="tx1"/>
              </a:solidFill>
            </a:endParaRPr>
          </a:p>
        </p:txBody>
      </p:sp>
      <p:sp>
        <p:nvSpPr>
          <p:cNvPr id="20" name="文本框 19">
            <a:extLst>
              <a:ext uri="{FF2B5EF4-FFF2-40B4-BE49-F238E27FC236}">
                <a16:creationId xmlns:a16="http://schemas.microsoft.com/office/drawing/2014/main" id="{262DA9D9-4D91-D10E-AEBF-7A8AB7009580}"/>
              </a:ext>
            </a:extLst>
          </p:cNvPr>
          <p:cNvSpPr txBox="1"/>
          <p:nvPr/>
        </p:nvSpPr>
        <p:spPr>
          <a:xfrm>
            <a:off x="609783" y="4065499"/>
            <a:ext cx="7906896" cy="707886"/>
          </a:xfrm>
          <a:prstGeom prst="rect">
            <a:avLst/>
          </a:prstGeom>
          <a:noFill/>
        </p:spPr>
        <p:txBody>
          <a:bodyPr wrap="square">
            <a:spAutoFit/>
          </a:bodyPr>
          <a:lstStyle/>
          <a:p>
            <a:pPr marL="285750" indent="-285750" algn="just">
              <a:buFont typeface="Wingdings" panose="05000000000000000000" pitchFamily="2" charset="2"/>
              <a:buChar char="q"/>
            </a:pPr>
            <a:r>
              <a:rPr lang="en-US" altLang="zh-CN" sz="2000" i="0" dirty="0">
                <a:solidFill>
                  <a:srgbClr val="121212"/>
                </a:solidFill>
                <a:effectLst/>
                <a:latin typeface="+mn-ea"/>
              </a:rPr>
              <a:t>Microsoft phi-1/phi-1.5/phi-2</a:t>
            </a:r>
            <a:r>
              <a:rPr lang="zh-CN" altLang="en-US" sz="2000" i="0" dirty="0">
                <a:solidFill>
                  <a:srgbClr val="121212"/>
                </a:solidFill>
                <a:effectLst/>
                <a:latin typeface="+mn-ea"/>
              </a:rPr>
              <a:t>仅有</a:t>
            </a:r>
            <a:r>
              <a:rPr lang="en-US" altLang="zh-CN" sz="2000" i="0" dirty="0">
                <a:solidFill>
                  <a:srgbClr val="121212"/>
                </a:solidFill>
                <a:effectLst/>
                <a:latin typeface="+mn-ea"/>
              </a:rPr>
              <a:t>1.3B-2.7B</a:t>
            </a:r>
            <a:r>
              <a:rPr lang="zh-CN" altLang="en-US" sz="2000" i="0" dirty="0">
                <a:solidFill>
                  <a:srgbClr val="121212"/>
                </a:solidFill>
                <a:effectLst/>
                <a:latin typeface="+mn-ea"/>
              </a:rPr>
              <a:t>参数量，但在代码和推理任务上表现良好</a:t>
            </a:r>
            <a:endParaRPr lang="zh-CN" altLang="en-US" sz="2000" dirty="0"/>
          </a:p>
        </p:txBody>
      </p:sp>
      <p:sp>
        <p:nvSpPr>
          <p:cNvPr id="21" name="文本框 20">
            <a:extLst>
              <a:ext uri="{FF2B5EF4-FFF2-40B4-BE49-F238E27FC236}">
                <a16:creationId xmlns:a16="http://schemas.microsoft.com/office/drawing/2014/main" id="{95F74F93-FE3E-F9F4-80A9-87D12DCE7FA8}"/>
              </a:ext>
            </a:extLst>
          </p:cNvPr>
          <p:cNvSpPr txBox="1"/>
          <p:nvPr/>
        </p:nvSpPr>
        <p:spPr>
          <a:xfrm>
            <a:off x="609783" y="5387005"/>
            <a:ext cx="7906896" cy="400110"/>
          </a:xfrm>
          <a:prstGeom prst="rect">
            <a:avLst/>
          </a:prstGeom>
          <a:noFill/>
        </p:spPr>
        <p:txBody>
          <a:bodyPr wrap="square">
            <a:spAutoFit/>
          </a:bodyPr>
          <a:lstStyle/>
          <a:p>
            <a:pPr marL="285750" indent="-285750" algn="just">
              <a:buFont typeface="Wingdings" panose="05000000000000000000" pitchFamily="2" charset="2"/>
              <a:buChar char="q"/>
            </a:pPr>
            <a:r>
              <a:rPr lang="zh-CN" altLang="en-US" sz="2000" i="0" dirty="0">
                <a:solidFill>
                  <a:srgbClr val="121212"/>
                </a:solidFill>
                <a:effectLst/>
                <a:latin typeface="+mn-ea"/>
              </a:rPr>
              <a:t>选定的过滤指标不能很好地衡量数据的质量</a:t>
            </a:r>
            <a:endParaRPr lang="zh-CN" altLang="en-US" sz="2000" dirty="0"/>
          </a:p>
        </p:txBody>
      </p:sp>
      <p:sp>
        <p:nvSpPr>
          <p:cNvPr id="23" name="文本框 22">
            <a:extLst>
              <a:ext uri="{FF2B5EF4-FFF2-40B4-BE49-F238E27FC236}">
                <a16:creationId xmlns:a16="http://schemas.microsoft.com/office/drawing/2014/main" id="{C01B1AD6-92F6-F902-CD92-E3783B7DDDA9}"/>
              </a:ext>
            </a:extLst>
          </p:cNvPr>
          <p:cNvSpPr txBox="1"/>
          <p:nvPr/>
        </p:nvSpPr>
        <p:spPr>
          <a:xfrm>
            <a:off x="0" y="6396335"/>
            <a:ext cx="11893552" cy="461665"/>
          </a:xfrm>
          <a:prstGeom prst="rect">
            <a:avLst/>
          </a:prstGeom>
          <a:noFill/>
        </p:spPr>
        <p:txBody>
          <a:bodyPr wrap="square">
            <a:spAutoFit/>
          </a:bodyPr>
          <a:lstStyle/>
          <a:p>
            <a:r>
              <a:rPr lang="en-US" sz="1200" b="0" i="0" dirty="0">
                <a:effectLst/>
                <a:latin typeface="D-DINExp"/>
              </a:rPr>
              <a:t>[1] Leo Gao. 2021. An empirical exploration in quality filtering of text data. </a:t>
            </a:r>
            <a:r>
              <a:rPr lang="en-US" sz="1200" b="0" i="0" dirty="0" err="1">
                <a:effectLst/>
                <a:latin typeface="D-DINExp"/>
              </a:rPr>
              <a:t>arXiv</a:t>
            </a:r>
            <a:r>
              <a:rPr lang="en-US" sz="1200" b="0" i="0" dirty="0">
                <a:effectLst/>
                <a:latin typeface="D-DINExp"/>
              </a:rPr>
              <a:t> preprint arXiv:2109.00698.</a:t>
            </a:r>
            <a:br>
              <a:rPr lang="en-US" sz="1200" dirty="0"/>
            </a:br>
            <a:r>
              <a:rPr lang="en-US" sz="1200" b="0" i="0" dirty="0">
                <a:effectLst/>
                <a:latin typeface="D-DINExp"/>
              </a:rPr>
              <a:t>[2] Max Marion et al. 2023. When less is more: Investigating data pruning for pretraining </a:t>
            </a:r>
            <a:r>
              <a:rPr lang="en-US" sz="1200" b="0" i="0" dirty="0" err="1">
                <a:effectLst/>
                <a:latin typeface="D-DINExp"/>
              </a:rPr>
              <a:t>llms</a:t>
            </a:r>
            <a:r>
              <a:rPr lang="en-US" sz="1200" b="0" i="0" dirty="0">
                <a:effectLst/>
                <a:latin typeface="D-DINExp"/>
              </a:rPr>
              <a:t> at scale. </a:t>
            </a:r>
            <a:r>
              <a:rPr lang="en-US" sz="1200" b="0" i="0" dirty="0" err="1">
                <a:effectLst/>
                <a:latin typeface="D-DINExp"/>
              </a:rPr>
              <a:t>arXiv</a:t>
            </a:r>
            <a:r>
              <a:rPr lang="en-US" sz="1200" b="0" i="0" dirty="0">
                <a:effectLst/>
                <a:latin typeface="D-DINExp"/>
              </a:rPr>
              <a:t> preprint arXiv:2309.04564.</a:t>
            </a:r>
            <a:endParaRPr lang="en-US" sz="1200" dirty="0"/>
          </a:p>
        </p:txBody>
      </p:sp>
      <p:cxnSp>
        <p:nvCxnSpPr>
          <p:cNvPr id="27" name="连接符: 肘形 26">
            <a:extLst>
              <a:ext uri="{FF2B5EF4-FFF2-40B4-BE49-F238E27FC236}">
                <a16:creationId xmlns:a16="http://schemas.microsoft.com/office/drawing/2014/main" id="{8C69114B-F064-333E-E9BC-F26C1BBB05FC}"/>
              </a:ext>
            </a:extLst>
          </p:cNvPr>
          <p:cNvCxnSpPr>
            <a:stCxn id="19" idx="3"/>
            <a:endCxn id="25" idx="2"/>
          </p:cNvCxnSpPr>
          <p:nvPr/>
        </p:nvCxnSpPr>
        <p:spPr>
          <a:xfrm flipV="1">
            <a:off x="8516679" y="4395693"/>
            <a:ext cx="1258721" cy="1698232"/>
          </a:xfrm>
          <a:prstGeom prst="bentConnector2">
            <a:avLst/>
          </a:prstGeom>
          <a:ln w="19050">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17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custDataLst>
              <p:tags r:id="rId1"/>
            </p:custDataLst>
          </p:nvPr>
        </p:nvSpPr>
        <p:spPr>
          <a:xfrm>
            <a:off x="975360" y="1776307"/>
            <a:ext cx="3876040" cy="3606500"/>
          </a:xfrm>
          <a:prstGeom prst="rect">
            <a:avLst/>
          </a:prstGeom>
        </p:spPr>
        <p:txBody>
          <a:bodyPr vert="horz" wrap="square" lIns="0" tIns="15240" rIns="0" bIns="0" rtlCol="0">
            <a:spAutoFit/>
          </a:bodyPr>
          <a:lstStyle/>
          <a:p>
            <a:pPr marL="432054" indent="-432054">
              <a:lnSpc>
                <a:spcPct val="150000"/>
              </a:lnSpc>
              <a:buFont typeface="Arial" panose="020B0604020202020204"/>
              <a:buChar char="•"/>
              <a:tabLst>
                <a:tab pos="425958" algn="l"/>
                <a:tab pos="426720" algn="l"/>
              </a:tabLst>
            </a:pPr>
            <a:r>
              <a:rPr lang="en-US" altLang="zh-CN"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8.1 </a:t>
            </a:r>
            <a:r>
              <a:rPr lang="zh-CN" altLang="en-US"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概述</a:t>
            </a:r>
            <a:endParaRPr lang="en-US" altLang="zh-CN"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预训练数据工程</a:t>
            </a: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8.2.1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预训练数据源</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8.2.2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多模态数据集</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8.2.3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数据处理</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8.2.4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模型性能关系</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5" name="object 2"/>
          <p:cNvSpPr txBox="1"/>
          <p:nvPr>
            <p:custDataLst>
              <p:tags r:id="rId2"/>
            </p:custDataLst>
          </p:nvPr>
        </p:nvSpPr>
        <p:spPr>
          <a:xfrm>
            <a:off x="6004560" y="1776307"/>
            <a:ext cx="4053840" cy="3052502"/>
          </a:xfrm>
          <a:prstGeom prst="rect">
            <a:avLst/>
          </a:prstGeom>
        </p:spPr>
        <p:txBody>
          <a:bodyPr vert="horz" wrap="square" lIns="0" tIns="15240" rIns="0" bIns="0" rtlCol="0">
            <a:spAutoFit/>
          </a:bodyPr>
          <a:lstStyle/>
          <a:p>
            <a:pPr>
              <a:lnSpc>
                <a:spcPct val="150000"/>
              </a:lnSpc>
              <a:tabLst>
                <a:tab pos="425958" algn="l"/>
                <a:tab pos="426720" algn="l"/>
              </a:tabLst>
            </a:pPr>
            <a:endParaRPr lang="en-US" altLang="zh-CN" sz="312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8.3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预训练方法</a:t>
            </a: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8.3.1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预训练任务</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8.3.2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优化参数设置</a:t>
            </a:r>
            <a:endPar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8.3.3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可扩展训练技术</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3" name="object 2">
            <a:extLst>
              <a:ext uri="{FF2B5EF4-FFF2-40B4-BE49-F238E27FC236}">
                <a16:creationId xmlns:a16="http://schemas.microsoft.com/office/drawing/2014/main" id="{39EC66E2-8433-3E94-1A1C-CDE7F28F4916}"/>
              </a:ext>
            </a:extLst>
          </p:cNvPr>
          <p:cNvSpPr txBox="1"/>
          <p:nvPr>
            <p:custDataLst>
              <p:tags r:id="rId3"/>
            </p:custDataLst>
          </p:nvPr>
        </p:nvSpPr>
        <p:spPr>
          <a:xfrm>
            <a:off x="6004560" y="4828809"/>
            <a:ext cx="4053840" cy="650756"/>
          </a:xfrm>
          <a:prstGeom prst="rect">
            <a:avLst/>
          </a:prstGeom>
        </p:spPr>
        <p:txBody>
          <a:bodyPr vert="horz" wrap="square" lIns="0" tIns="15240" rIns="0" bIns="0" rtlCol="0">
            <a:spAutoFit/>
          </a:bodyPr>
          <a:lstStyle/>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8.4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讨论</a:t>
            </a:r>
            <a:endPar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6" name="object 3">
            <a:extLst>
              <a:ext uri="{FF2B5EF4-FFF2-40B4-BE49-F238E27FC236}">
                <a16:creationId xmlns:a16="http://schemas.microsoft.com/office/drawing/2014/main" id="{2686F70C-2B04-5C56-9D45-AAA146A1F9D9}"/>
              </a:ext>
            </a:extLst>
          </p:cNvPr>
          <p:cNvSpPr txBox="1">
            <a:spLocks/>
          </p:cNvSpPr>
          <p:nvPr/>
        </p:nvSpPr>
        <p:spPr>
          <a:xfrm>
            <a:off x="535940" y="380491"/>
            <a:ext cx="5560060" cy="566420"/>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zh-CN" altLang="en-US" dirty="0">
                <a:solidFill>
                  <a:srgbClr val="0070C0"/>
                </a:solidFill>
                <a:latin typeface="微软雅黑" panose="020B0503020204020204" pitchFamily="34" charset="-122"/>
                <a:ea typeface="微软雅黑" panose="020B0503020204020204" pitchFamily="34" charset="-122"/>
              </a:rPr>
              <a:t>本章内容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43423D18-30D1-DB09-D9BA-1237C2CD94FE}"/>
              </a:ext>
            </a:extLst>
          </p:cNvPr>
          <p:cNvPicPr>
            <a:picLocks noChangeAspect="1"/>
          </p:cNvPicPr>
          <p:nvPr/>
        </p:nvPicPr>
        <p:blipFill>
          <a:blip r:embed="rId3"/>
          <a:stretch>
            <a:fillRect/>
          </a:stretch>
        </p:blipFill>
        <p:spPr>
          <a:xfrm>
            <a:off x="7771636" y="3948617"/>
            <a:ext cx="4220486" cy="2857793"/>
          </a:xfrm>
          <a:prstGeom prst="rect">
            <a:avLst/>
          </a:prstGeom>
        </p:spPr>
      </p:pic>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8.2.3 </a:t>
            </a:r>
            <a:r>
              <a:rPr lang="zh-CN" altLang="en-US" sz="3200" dirty="0">
                <a:solidFill>
                  <a:srgbClr val="0070C0"/>
                </a:solidFill>
                <a:latin typeface="微软雅黑" panose="020B0503020204020204" pitchFamily="34" charset="-122"/>
                <a:ea typeface="微软雅黑" panose="020B0503020204020204" pitchFamily="34" charset="-122"/>
              </a:rPr>
              <a:t>数据处理</a:t>
            </a:r>
            <a:r>
              <a:rPr lang="en-US" altLang="zh-CN" sz="3200" dirty="0">
                <a:solidFill>
                  <a:srgbClr val="0070C0"/>
                </a:solidFill>
                <a:latin typeface="微软雅黑" panose="020B0503020204020204" pitchFamily="34" charset="-122"/>
                <a:ea typeface="微软雅黑" panose="020B0503020204020204" pitchFamily="34" charset="-122"/>
              </a:rPr>
              <a:t> — </a:t>
            </a:r>
            <a:r>
              <a:rPr lang="zh-CN" altLang="en-US" sz="3200" dirty="0">
                <a:solidFill>
                  <a:srgbClr val="0070C0"/>
                </a:solidFill>
                <a:latin typeface="微软雅黑" panose="020B0503020204020204" pitchFamily="34" charset="-122"/>
                <a:ea typeface="微软雅黑" panose="020B0503020204020204" pitchFamily="34" charset="-122"/>
              </a:rPr>
              <a:t>数据去重</a:t>
            </a:r>
          </a:p>
        </p:txBody>
      </p:sp>
      <p:sp>
        <p:nvSpPr>
          <p:cNvPr id="8" name="文本框 7">
            <a:extLst>
              <a:ext uri="{FF2B5EF4-FFF2-40B4-BE49-F238E27FC236}">
                <a16:creationId xmlns:a16="http://schemas.microsoft.com/office/drawing/2014/main" id="{61E3EBB5-880B-662C-C812-CDFE03CF8BEB}"/>
              </a:ext>
            </a:extLst>
          </p:cNvPr>
          <p:cNvSpPr txBox="1"/>
          <p:nvPr/>
        </p:nvSpPr>
        <p:spPr>
          <a:xfrm>
            <a:off x="149226" y="1016707"/>
            <a:ext cx="3857510"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400" dirty="0">
                <a:solidFill>
                  <a:schemeClr val="tx1"/>
                </a:solidFill>
              </a:rPr>
              <a:t>数据去重的作用</a:t>
            </a:r>
          </a:p>
        </p:txBody>
      </p:sp>
      <p:sp>
        <p:nvSpPr>
          <p:cNvPr id="9" name="文本框 8">
            <a:extLst>
              <a:ext uri="{FF2B5EF4-FFF2-40B4-BE49-F238E27FC236}">
                <a16:creationId xmlns:a16="http://schemas.microsoft.com/office/drawing/2014/main" id="{BCF96ED6-8887-7746-9345-21CB9BF10695}"/>
              </a:ext>
            </a:extLst>
          </p:cNvPr>
          <p:cNvSpPr txBox="1"/>
          <p:nvPr/>
        </p:nvSpPr>
        <p:spPr>
          <a:xfrm>
            <a:off x="149226" y="3567611"/>
            <a:ext cx="3857510"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400" dirty="0">
                <a:solidFill>
                  <a:schemeClr val="tx1"/>
                </a:solidFill>
              </a:rPr>
              <a:t>数据去重的常用方法</a:t>
            </a:r>
          </a:p>
        </p:txBody>
      </p:sp>
      <p:sp>
        <p:nvSpPr>
          <p:cNvPr id="12" name="文本框 11">
            <a:extLst>
              <a:ext uri="{FF2B5EF4-FFF2-40B4-BE49-F238E27FC236}">
                <a16:creationId xmlns:a16="http://schemas.microsoft.com/office/drawing/2014/main" id="{8B8FB000-2C64-68D4-8929-FCD7E0FAA8D8}"/>
              </a:ext>
            </a:extLst>
          </p:cNvPr>
          <p:cNvSpPr txBox="1"/>
          <p:nvPr/>
        </p:nvSpPr>
        <p:spPr>
          <a:xfrm>
            <a:off x="0" y="6211669"/>
            <a:ext cx="11893552" cy="646331"/>
          </a:xfrm>
          <a:prstGeom prst="rect">
            <a:avLst/>
          </a:prstGeom>
          <a:noFill/>
        </p:spPr>
        <p:txBody>
          <a:bodyPr wrap="square">
            <a:spAutoFit/>
          </a:bodyPr>
          <a:lstStyle/>
          <a:p>
            <a:pPr algn="l"/>
            <a:r>
              <a:rPr lang="en-US" sz="1200" dirty="0">
                <a:latin typeface="D-DINExp"/>
              </a:rPr>
              <a:t>[1] </a:t>
            </a:r>
            <a:r>
              <a:rPr lang="en-US" sz="1200" b="0" i="0" dirty="0">
                <a:effectLst/>
                <a:latin typeface="D-DINExp"/>
              </a:rPr>
              <a:t>Katherine Lee et al., 2022. Deduplicating training data makes language models better. ACL.</a:t>
            </a:r>
          </a:p>
          <a:p>
            <a:pPr algn="l"/>
            <a:r>
              <a:rPr lang="en-US" sz="1200" b="0" i="0" dirty="0">
                <a:effectLst/>
                <a:latin typeface="D-DINExp"/>
              </a:rPr>
              <a:t>[2] Nikhil </a:t>
            </a:r>
            <a:r>
              <a:rPr lang="en-US" sz="1200" b="0" i="0" dirty="0" err="1">
                <a:effectLst/>
                <a:latin typeface="D-DINExp"/>
              </a:rPr>
              <a:t>Kandpal</a:t>
            </a:r>
            <a:r>
              <a:rPr lang="en-US" sz="1200" b="0" i="0" dirty="0">
                <a:effectLst/>
                <a:latin typeface="D-DINExp"/>
              </a:rPr>
              <a:t> et al., 2022. Deduplicating training data mitigates privacy risks in language models. ICML.</a:t>
            </a:r>
          </a:p>
          <a:p>
            <a:pPr algn="l"/>
            <a:r>
              <a:rPr lang="en-US" sz="1200" b="0" i="0" dirty="0">
                <a:effectLst/>
                <a:latin typeface="D-DINExp"/>
              </a:rPr>
              <a:t>[3] Amro Abbas et al., 2023. </a:t>
            </a:r>
            <a:r>
              <a:rPr lang="en-US" sz="1200" b="0" i="0" dirty="0" err="1">
                <a:effectLst/>
                <a:latin typeface="D-DINExp"/>
              </a:rPr>
              <a:t>Semdedup</a:t>
            </a:r>
            <a:r>
              <a:rPr lang="en-US" sz="1200" b="0" i="0" dirty="0">
                <a:effectLst/>
                <a:latin typeface="D-DINExp"/>
              </a:rPr>
              <a:t>: Data-efficient learning at web-scale through semantic deduplication. </a:t>
            </a:r>
            <a:r>
              <a:rPr lang="en-US" sz="1200" b="0" i="0" dirty="0" err="1">
                <a:effectLst/>
                <a:latin typeface="D-DINExp"/>
              </a:rPr>
              <a:t>arXiv</a:t>
            </a:r>
            <a:r>
              <a:rPr lang="en-US" sz="1200" b="0" i="0" dirty="0">
                <a:effectLst/>
                <a:latin typeface="D-DINExp"/>
              </a:rPr>
              <a:t> preprint arXiv:2303.09540.</a:t>
            </a:r>
          </a:p>
        </p:txBody>
      </p:sp>
      <p:sp>
        <p:nvSpPr>
          <p:cNvPr id="13" name="文本框 12">
            <a:extLst>
              <a:ext uri="{FF2B5EF4-FFF2-40B4-BE49-F238E27FC236}">
                <a16:creationId xmlns:a16="http://schemas.microsoft.com/office/drawing/2014/main" id="{8F544FE6-A624-6E23-DAA9-BCCC9E4289D2}"/>
              </a:ext>
            </a:extLst>
          </p:cNvPr>
          <p:cNvSpPr txBox="1"/>
          <p:nvPr/>
        </p:nvSpPr>
        <p:spPr>
          <a:xfrm>
            <a:off x="609783" y="4065499"/>
            <a:ext cx="4851679" cy="1422762"/>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altLang="zh-CN" sz="2000" i="0" dirty="0">
                <a:solidFill>
                  <a:srgbClr val="121212"/>
                </a:solidFill>
                <a:effectLst/>
                <a:latin typeface="Times New Roman" panose="02020603050405020304" pitchFamily="18" charset="0"/>
                <a:cs typeface="Times New Roman" panose="02020603050405020304" pitchFamily="18" charset="0"/>
              </a:rPr>
              <a:t>N-gram-and-hashing </a:t>
            </a:r>
            <a:r>
              <a:rPr lang="zh-CN" altLang="en-US" sz="2000" i="0" dirty="0">
                <a:solidFill>
                  <a:srgbClr val="121212"/>
                </a:solidFill>
                <a:effectLst/>
                <a:latin typeface="Times New Roman" panose="02020603050405020304" pitchFamily="18" charset="0"/>
                <a:cs typeface="Times New Roman" panose="02020603050405020304" pitchFamily="18" charset="0"/>
              </a:rPr>
              <a:t>是最为常用的方法</a:t>
            </a:r>
          </a:p>
          <a:p>
            <a:pPr marL="720000" indent="-342900" algn="just">
              <a:lnSpc>
                <a:spcPct val="150000"/>
              </a:lnSpc>
              <a:buFont typeface="Wingdings" panose="05000000000000000000" pitchFamily="2" charset="2"/>
              <a:buChar char="§"/>
            </a:pPr>
            <a:r>
              <a:rPr lang="en-US" altLang="zh-CN" sz="2000" i="0" dirty="0">
                <a:solidFill>
                  <a:srgbClr val="121212"/>
                </a:solidFill>
                <a:effectLst/>
                <a:latin typeface="Times New Roman" panose="02020603050405020304" pitchFamily="18" charset="0"/>
                <a:cs typeface="Times New Roman" panose="02020603050405020304" pitchFamily="18" charset="0"/>
              </a:rPr>
              <a:t>Line-level / document-level / both</a:t>
            </a:r>
          </a:p>
          <a:p>
            <a:pPr marL="285750" indent="-285750" algn="just">
              <a:lnSpc>
                <a:spcPct val="150000"/>
              </a:lnSpc>
              <a:buFont typeface="Wingdings" panose="05000000000000000000" pitchFamily="2" charset="2"/>
              <a:buChar char="q"/>
            </a:pPr>
            <a:r>
              <a:rPr lang="zh-CN" altLang="en-US" sz="2000" dirty="0">
                <a:solidFill>
                  <a:srgbClr val="121212"/>
                </a:solidFill>
                <a:latin typeface="Times New Roman" panose="02020603050405020304" pitchFamily="18" charset="0"/>
                <a:cs typeface="Times New Roman" panose="02020603050405020304" pitchFamily="18" charset="0"/>
              </a:rPr>
              <a:t>神经网络模型</a:t>
            </a:r>
          </a:p>
        </p:txBody>
      </p:sp>
      <p:sp>
        <p:nvSpPr>
          <p:cNvPr id="14" name="文本框 13">
            <a:extLst>
              <a:ext uri="{FF2B5EF4-FFF2-40B4-BE49-F238E27FC236}">
                <a16:creationId xmlns:a16="http://schemas.microsoft.com/office/drawing/2014/main" id="{98783B67-6FA8-B7E0-ABD4-0F505A57B3CF}"/>
              </a:ext>
            </a:extLst>
          </p:cNvPr>
          <p:cNvSpPr txBox="1"/>
          <p:nvPr/>
        </p:nvSpPr>
        <p:spPr>
          <a:xfrm>
            <a:off x="609783" y="1476693"/>
            <a:ext cx="5943600" cy="1428211"/>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zh-CN" altLang="en-US" sz="2000" i="0" dirty="0">
                <a:solidFill>
                  <a:srgbClr val="121212"/>
                </a:solidFill>
                <a:effectLst/>
                <a:latin typeface="+mn-ea"/>
              </a:rPr>
              <a:t>提高训练效率</a:t>
            </a:r>
            <a:r>
              <a:rPr lang="en-US" altLang="zh-CN" sz="2000" i="0" dirty="0">
                <a:solidFill>
                  <a:srgbClr val="121212"/>
                </a:solidFill>
                <a:effectLst/>
                <a:latin typeface="+mn-ea"/>
              </a:rPr>
              <a:t>[1]</a:t>
            </a:r>
          </a:p>
          <a:p>
            <a:pPr marL="285750" indent="-285750" algn="just">
              <a:lnSpc>
                <a:spcPct val="150000"/>
              </a:lnSpc>
              <a:buFont typeface="Wingdings" panose="05000000000000000000" pitchFamily="2" charset="2"/>
              <a:buChar char="q"/>
            </a:pPr>
            <a:r>
              <a:rPr lang="zh-CN" altLang="en-US" sz="2000" b="0" i="0" dirty="0">
                <a:effectLst/>
                <a:latin typeface="+mn-ea"/>
              </a:rPr>
              <a:t>减少训练集和测试集的重叠</a:t>
            </a:r>
            <a:r>
              <a:rPr lang="en-US" altLang="zh-CN" sz="2000" b="0" i="0" dirty="0">
                <a:effectLst/>
                <a:latin typeface="+mn-ea"/>
              </a:rPr>
              <a:t>[1]</a:t>
            </a:r>
            <a:endParaRPr lang="zh-CN" altLang="en-US" sz="2000" b="0" i="0" dirty="0">
              <a:effectLst/>
              <a:latin typeface="+mn-ea"/>
            </a:endParaRPr>
          </a:p>
          <a:p>
            <a:pPr marL="285750" indent="-285750" algn="just">
              <a:lnSpc>
                <a:spcPct val="150000"/>
              </a:lnSpc>
              <a:buFont typeface="Wingdings" panose="05000000000000000000" pitchFamily="2" charset="2"/>
              <a:buChar char="q"/>
            </a:pPr>
            <a:r>
              <a:rPr lang="zh-CN" altLang="en-US" sz="2000" b="0" i="0" dirty="0">
                <a:effectLst/>
                <a:latin typeface="+mn-ea"/>
              </a:rPr>
              <a:t>减轻模型的记忆现象 </a:t>
            </a:r>
            <a:r>
              <a:rPr lang="en-US" altLang="zh-CN" sz="2000" b="0" i="0" dirty="0">
                <a:effectLst/>
                <a:latin typeface="+mn-ea"/>
              </a:rPr>
              <a:t>- </a:t>
            </a:r>
            <a:r>
              <a:rPr lang="zh-CN" altLang="en-US" sz="2000" b="0" i="0" dirty="0">
                <a:effectLst/>
                <a:latin typeface="+mn-ea"/>
              </a:rPr>
              <a:t>降低隐私攻击的成功率</a:t>
            </a:r>
            <a:r>
              <a:rPr lang="en-US" altLang="zh-CN" sz="2000" b="0" i="0" dirty="0">
                <a:effectLst/>
                <a:latin typeface="+mn-ea"/>
              </a:rPr>
              <a:t>[2]</a:t>
            </a:r>
            <a:endParaRPr lang="zh-CN" altLang="en-US" sz="2000" b="0" i="0" dirty="0">
              <a:effectLst/>
              <a:latin typeface="+mn-ea"/>
            </a:endParaRPr>
          </a:p>
        </p:txBody>
      </p:sp>
      <p:pic>
        <p:nvPicPr>
          <p:cNvPr id="16" name="图片 15">
            <a:extLst>
              <a:ext uri="{FF2B5EF4-FFF2-40B4-BE49-F238E27FC236}">
                <a16:creationId xmlns:a16="http://schemas.microsoft.com/office/drawing/2014/main" id="{087642B1-FE88-A48A-429A-9FEF736307AE}"/>
              </a:ext>
            </a:extLst>
          </p:cNvPr>
          <p:cNvPicPr>
            <a:picLocks noChangeAspect="1"/>
          </p:cNvPicPr>
          <p:nvPr/>
        </p:nvPicPr>
        <p:blipFill>
          <a:blip r:embed="rId4"/>
          <a:stretch>
            <a:fillRect/>
          </a:stretch>
        </p:blipFill>
        <p:spPr>
          <a:xfrm>
            <a:off x="7771636" y="0"/>
            <a:ext cx="4258312" cy="3948617"/>
          </a:xfrm>
          <a:prstGeom prst="rect">
            <a:avLst/>
          </a:prstGeom>
        </p:spPr>
      </p:pic>
      <p:cxnSp>
        <p:nvCxnSpPr>
          <p:cNvPr id="20" name="连接符: 肘形 19">
            <a:extLst>
              <a:ext uri="{FF2B5EF4-FFF2-40B4-BE49-F238E27FC236}">
                <a16:creationId xmlns:a16="http://schemas.microsoft.com/office/drawing/2014/main" id="{1876F7AB-A960-259E-7628-69E4897D6DB5}"/>
              </a:ext>
            </a:extLst>
          </p:cNvPr>
          <p:cNvCxnSpPr>
            <a:cxnSpLocks/>
            <a:stCxn id="21" idx="3"/>
            <a:endCxn id="16" idx="1"/>
          </p:cNvCxnSpPr>
          <p:nvPr/>
        </p:nvCxnSpPr>
        <p:spPr>
          <a:xfrm flipV="1">
            <a:off x="5461462" y="1974309"/>
            <a:ext cx="2310174" cy="3710042"/>
          </a:xfrm>
          <a:prstGeom prst="bentConnector3">
            <a:avLst>
              <a:gd name="adj1" fmla="val 67992"/>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4BBAF59-3DBA-8D08-8058-916173465279}"/>
              </a:ext>
            </a:extLst>
          </p:cNvPr>
          <p:cNvSpPr txBox="1"/>
          <p:nvPr/>
        </p:nvSpPr>
        <p:spPr>
          <a:xfrm>
            <a:off x="609783" y="5434635"/>
            <a:ext cx="4851679" cy="499432"/>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zh-CN" altLang="en-US" sz="2000" dirty="0">
                <a:solidFill>
                  <a:srgbClr val="121212"/>
                </a:solidFill>
                <a:latin typeface="Times New Roman" panose="02020603050405020304" pitchFamily="18" charset="0"/>
                <a:cs typeface="Times New Roman" panose="02020603050405020304" pitchFamily="18" charset="0"/>
              </a:rPr>
              <a:t>语义聚类方法：去除语义重复数据</a:t>
            </a:r>
            <a:r>
              <a:rPr lang="en-US" altLang="zh-CN" sz="2000" dirty="0">
                <a:solidFill>
                  <a:srgbClr val="121212"/>
                </a:solidFill>
                <a:latin typeface="Times New Roman" panose="02020603050405020304" pitchFamily="18" charset="0"/>
                <a:cs typeface="Times New Roman" panose="02020603050405020304" pitchFamily="18" charset="0"/>
              </a:rPr>
              <a:t>[3]</a:t>
            </a:r>
            <a:endParaRPr lang="zh-CN" altLang="en-US" sz="2000" dirty="0">
              <a:solidFill>
                <a:srgbClr val="12121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4472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E8C982E1-5BA7-76AD-49A3-1E5504F7667A}"/>
              </a:ext>
            </a:extLst>
          </p:cNvPr>
          <p:cNvGrpSpPr/>
          <p:nvPr/>
        </p:nvGrpSpPr>
        <p:grpSpPr>
          <a:xfrm>
            <a:off x="1218238" y="3344179"/>
            <a:ext cx="9721656" cy="2102121"/>
            <a:chOff x="1203331" y="3305591"/>
            <a:chExt cx="9721656" cy="2102121"/>
          </a:xfrm>
        </p:grpSpPr>
        <p:pic>
          <p:nvPicPr>
            <p:cNvPr id="23" name="图片 22">
              <a:extLst>
                <a:ext uri="{FF2B5EF4-FFF2-40B4-BE49-F238E27FC236}">
                  <a16:creationId xmlns:a16="http://schemas.microsoft.com/office/drawing/2014/main" id="{3DEFABAD-74CF-9259-AB37-D69B1ED2BBCB}"/>
                </a:ext>
              </a:extLst>
            </p:cNvPr>
            <p:cNvPicPr>
              <a:picLocks noChangeAspect="1"/>
            </p:cNvPicPr>
            <p:nvPr/>
          </p:nvPicPr>
          <p:blipFill>
            <a:blip r:embed="rId3"/>
            <a:stretch>
              <a:fillRect/>
            </a:stretch>
          </p:blipFill>
          <p:spPr>
            <a:xfrm>
              <a:off x="4952470" y="3305591"/>
              <a:ext cx="5972517" cy="2066616"/>
            </a:xfrm>
            <a:prstGeom prst="rect">
              <a:avLst/>
            </a:prstGeom>
          </p:spPr>
        </p:pic>
        <p:pic>
          <p:nvPicPr>
            <p:cNvPr id="25" name="图片 24">
              <a:extLst>
                <a:ext uri="{FF2B5EF4-FFF2-40B4-BE49-F238E27FC236}">
                  <a16:creationId xmlns:a16="http://schemas.microsoft.com/office/drawing/2014/main" id="{87B6F584-BA02-24C6-E7A5-C80F8F978DA5}"/>
                </a:ext>
              </a:extLst>
            </p:cNvPr>
            <p:cNvPicPr>
              <a:picLocks noChangeAspect="1"/>
            </p:cNvPicPr>
            <p:nvPr/>
          </p:nvPicPr>
          <p:blipFill>
            <a:blip r:embed="rId4"/>
            <a:stretch>
              <a:fillRect/>
            </a:stretch>
          </p:blipFill>
          <p:spPr>
            <a:xfrm>
              <a:off x="1203331" y="3307181"/>
              <a:ext cx="3715272" cy="2100531"/>
            </a:xfrm>
            <a:prstGeom prst="rect">
              <a:avLst/>
            </a:prstGeom>
          </p:spPr>
        </p:pic>
      </p:grpSp>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8.2.3 </a:t>
            </a:r>
            <a:r>
              <a:rPr lang="zh-CN" altLang="en-US" sz="3200" dirty="0">
                <a:solidFill>
                  <a:srgbClr val="0070C0"/>
                </a:solidFill>
                <a:latin typeface="微软雅黑" panose="020B0503020204020204" pitchFamily="34" charset="-122"/>
                <a:ea typeface="微软雅黑" panose="020B0503020204020204" pitchFamily="34" charset="-122"/>
              </a:rPr>
              <a:t>数据处理 </a:t>
            </a:r>
            <a:r>
              <a:rPr lang="en-US" altLang="zh-CN" sz="3200" dirty="0">
                <a:solidFill>
                  <a:srgbClr val="0070C0"/>
                </a:solidFill>
                <a:latin typeface="微软雅黑" panose="020B0503020204020204" pitchFamily="34" charset="-122"/>
                <a:ea typeface="微软雅黑" panose="020B0503020204020204" pitchFamily="34" charset="-122"/>
              </a:rPr>
              <a:t>— </a:t>
            </a:r>
            <a:r>
              <a:rPr lang="zh-CN" altLang="en-US" sz="3200" dirty="0">
                <a:solidFill>
                  <a:srgbClr val="0070C0"/>
                </a:solidFill>
                <a:latin typeface="微软雅黑" panose="020B0503020204020204" pitchFamily="34" charset="-122"/>
                <a:ea typeface="微软雅黑" panose="020B0503020204020204" pitchFamily="34" charset="-122"/>
              </a:rPr>
              <a:t>隐私删除</a:t>
            </a:r>
          </a:p>
        </p:txBody>
      </p:sp>
      <p:sp>
        <p:nvSpPr>
          <p:cNvPr id="3" name="文本框 2">
            <a:extLst>
              <a:ext uri="{FF2B5EF4-FFF2-40B4-BE49-F238E27FC236}">
                <a16:creationId xmlns:a16="http://schemas.microsoft.com/office/drawing/2014/main" id="{E66606A5-A39F-1CD2-A681-96627A284F74}"/>
              </a:ext>
            </a:extLst>
          </p:cNvPr>
          <p:cNvSpPr txBox="1"/>
          <p:nvPr/>
        </p:nvSpPr>
        <p:spPr>
          <a:xfrm>
            <a:off x="149226" y="1016707"/>
            <a:ext cx="4634442"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400" dirty="0">
                <a:solidFill>
                  <a:schemeClr val="tx1"/>
                </a:solidFill>
              </a:rPr>
              <a:t>常用的过滤删除方法：</a:t>
            </a:r>
          </a:p>
        </p:txBody>
      </p:sp>
      <p:grpSp>
        <p:nvGrpSpPr>
          <p:cNvPr id="5" name="组合 4">
            <a:extLst>
              <a:ext uri="{FF2B5EF4-FFF2-40B4-BE49-F238E27FC236}">
                <a16:creationId xmlns:a16="http://schemas.microsoft.com/office/drawing/2014/main" id="{4E05A4B6-CA50-2091-3D49-DEBF4AED11F2}"/>
              </a:ext>
            </a:extLst>
          </p:cNvPr>
          <p:cNvGrpSpPr/>
          <p:nvPr/>
        </p:nvGrpSpPr>
        <p:grpSpPr>
          <a:xfrm>
            <a:off x="609783" y="1447822"/>
            <a:ext cx="5683395" cy="397522"/>
            <a:chOff x="149226" y="1476694"/>
            <a:chExt cx="6876907" cy="481001"/>
          </a:xfrm>
        </p:grpSpPr>
        <p:sp>
          <p:nvSpPr>
            <p:cNvPr id="6" name="矩形 5">
              <a:extLst>
                <a:ext uri="{FF2B5EF4-FFF2-40B4-BE49-F238E27FC236}">
                  <a16:creationId xmlns:a16="http://schemas.microsoft.com/office/drawing/2014/main" id="{1DCBE4C5-29D7-5587-5281-39B064C4403B}"/>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微软雅黑" panose="020B0503020204020204" pitchFamily="34" charset="-122"/>
                  <a:ea typeface="微软雅黑" panose="020B0503020204020204" pitchFamily="34" charset="-122"/>
                </a:rPr>
                <a:t>分类器法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2258B32-442A-8D76-B810-BF9162B5FAF5}"/>
                </a:ext>
              </a:extLst>
            </p:cNvPr>
            <p:cNvSpPr/>
            <p:nvPr/>
          </p:nvSpPr>
          <p:spPr>
            <a:xfrm>
              <a:off x="2114550" y="1476694"/>
              <a:ext cx="491158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微软雅黑" panose="020B0503020204020204" pitchFamily="34" charset="-122"/>
                  <a:ea typeface="微软雅黑" panose="020B0503020204020204" pitchFamily="34" charset="-122"/>
                </a:rPr>
                <a:t>训练一个小型分类器判断文本质量</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385DF114-FBFE-88AF-7794-0FFDCA8C70B9}"/>
              </a:ext>
            </a:extLst>
          </p:cNvPr>
          <p:cNvGrpSpPr/>
          <p:nvPr/>
        </p:nvGrpSpPr>
        <p:grpSpPr>
          <a:xfrm>
            <a:off x="609783" y="1927653"/>
            <a:ext cx="5683395" cy="397522"/>
            <a:chOff x="149226" y="1476694"/>
            <a:chExt cx="6876907" cy="481001"/>
          </a:xfrm>
        </p:grpSpPr>
        <p:sp>
          <p:nvSpPr>
            <p:cNvPr id="10" name="矩形 9">
              <a:extLst>
                <a:ext uri="{FF2B5EF4-FFF2-40B4-BE49-F238E27FC236}">
                  <a16:creationId xmlns:a16="http://schemas.microsoft.com/office/drawing/2014/main" id="{CB9A5B01-77F7-A46F-0B89-D8E15C73FFA4}"/>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微软雅黑" panose="020B0503020204020204" pitchFamily="34" charset="-122"/>
                  <a:ea typeface="微软雅黑" panose="020B0503020204020204" pitchFamily="34" charset="-122"/>
                </a:rPr>
                <a:t>规则判断</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0A0FB0D-44F0-2F0C-3931-0B34F9F996A6}"/>
                </a:ext>
              </a:extLst>
            </p:cNvPr>
            <p:cNvSpPr/>
            <p:nvPr/>
          </p:nvSpPr>
          <p:spPr>
            <a:xfrm>
              <a:off x="2114550" y="1476694"/>
              <a:ext cx="491158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微软雅黑" panose="020B0503020204020204" pitchFamily="34" charset="-122"/>
                  <a:ea typeface="微软雅黑" panose="020B0503020204020204" pitchFamily="34" charset="-122"/>
                </a:rPr>
                <a:t>人为设置规则过滤低质量数据</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AA93F971-16F3-E74D-0A82-B1B3D469C47C}"/>
              </a:ext>
            </a:extLst>
          </p:cNvPr>
          <p:cNvSpPr txBox="1"/>
          <p:nvPr/>
        </p:nvSpPr>
        <p:spPr>
          <a:xfrm>
            <a:off x="149225" y="2887315"/>
            <a:ext cx="11229974"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400" dirty="0">
                <a:solidFill>
                  <a:schemeClr val="tx1"/>
                </a:solidFill>
              </a:rPr>
              <a:t>质量过滤会增强模型的泛化性和对有害信息判别的能力</a:t>
            </a:r>
            <a:r>
              <a:rPr lang="en-US" altLang="zh-CN" sz="2400" dirty="0">
                <a:solidFill>
                  <a:schemeClr val="tx1"/>
                </a:solidFill>
              </a:rPr>
              <a:t>[1]</a:t>
            </a:r>
            <a:endParaRPr lang="zh-CN" altLang="en-US" sz="2400" dirty="0">
              <a:solidFill>
                <a:schemeClr val="tx1"/>
              </a:solidFill>
            </a:endParaRPr>
          </a:p>
        </p:txBody>
      </p:sp>
      <p:sp>
        <p:nvSpPr>
          <p:cNvPr id="14" name="文本框 13">
            <a:extLst>
              <a:ext uri="{FF2B5EF4-FFF2-40B4-BE49-F238E27FC236}">
                <a16:creationId xmlns:a16="http://schemas.microsoft.com/office/drawing/2014/main" id="{1F353738-44B6-D432-0715-2808DC9FC7EA}"/>
              </a:ext>
            </a:extLst>
          </p:cNvPr>
          <p:cNvSpPr txBox="1"/>
          <p:nvPr/>
        </p:nvSpPr>
        <p:spPr>
          <a:xfrm>
            <a:off x="149225" y="2407484"/>
            <a:ext cx="7775575"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隐私删除的类似任务 </a:t>
            </a:r>
            <a:r>
              <a:rPr lang="en-US" altLang="zh-CN" sz="2800" dirty="0"/>
              <a:t>— </a:t>
            </a:r>
            <a:r>
              <a:rPr lang="zh-CN" altLang="en-US" sz="2800" dirty="0"/>
              <a:t>质量过滤</a:t>
            </a:r>
          </a:p>
        </p:txBody>
      </p:sp>
      <p:sp>
        <p:nvSpPr>
          <p:cNvPr id="17" name="文本框 16">
            <a:extLst>
              <a:ext uri="{FF2B5EF4-FFF2-40B4-BE49-F238E27FC236}">
                <a16:creationId xmlns:a16="http://schemas.microsoft.com/office/drawing/2014/main" id="{65EE79DC-E5F7-84BA-5DFE-C17C289EB9D6}"/>
              </a:ext>
            </a:extLst>
          </p:cNvPr>
          <p:cNvSpPr txBox="1"/>
          <p:nvPr/>
        </p:nvSpPr>
        <p:spPr>
          <a:xfrm>
            <a:off x="481013" y="5372428"/>
            <a:ext cx="11229974"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r>
              <a:rPr lang="zh-CN" altLang="en-US" sz="2400" b="0" i="1" dirty="0">
                <a:solidFill>
                  <a:schemeClr val="tx1"/>
                </a:solidFill>
                <a:latin typeface="仿宋" panose="02010609060101010101" pitchFamily="49" charset="-122"/>
                <a:ea typeface="仿宋" panose="02010609060101010101" pitchFamily="49" charset="-122"/>
              </a:rPr>
              <a:t>思考：隐私删除是否会增强模型泛化性和对是否是隐私信息判别的能力？</a:t>
            </a:r>
          </a:p>
        </p:txBody>
      </p:sp>
      <p:sp>
        <p:nvSpPr>
          <p:cNvPr id="18" name="文本框 17">
            <a:extLst>
              <a:ext uri="{FF2B5EF4-FFF2-40B4-BE49-F238E27FC236}">
                <a16:creationId xmlns:a16="http://schemas.microsoft.com/office/drawing/2014/main" id="{14579FFC-CAFC-3256-54EE-67488252344B}"/>
              </a:ext>
            </a:extLst>
          </p:cNvPr>
          <p:cNvSpPr txBox="1"/>
          <p:nvPr/>
        </p:nvSpPr>
        <p:spPr>
          <a:xfrm>
            <a:off x="149225" y="5829292"/>
            <a:ext cx="11229974"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400" dirty="0">
                <a:solidFill>
                  <a:schemeClr val="tx1"/>
                </a:solidFill>
              </a:rPr>
              <a:t>数据信息的过滤和删除可能会导致少数群体被边缘化的现象</a:t>
            </a:r>
            <a:r>
              <a:rPr lang="en-US" altLang="zh-CN" sz="2400" dirty="0">
                <a:solidFill>
                  <a:schemeClr val="tx1"/>
                </a:solidFill>
              </a:rPr>
              <a:t>[2][3]</a:t>
            </a:r>
            <a:endParaRPr lang="zh-CN" altLang="en-US" sz="2400" dirty="0">
              <a:solidFill>
                <a:schemeClr val="tx1"/>
              </a:solidFill>
            </a:endParaRPr>
          </a:p>
        </p:txBody>
      </p:sp>
      <p:sp>
        <p:nvSpPr>
          <p:cNvPr id="21" name="文本框 20">
            <a:extLst>
              <a:ext uri="{FF2B5EF4-FFF2-40B4-BE49-F238E27FC236}">
                <a16:creationId xmlns:a16="http://schemas.microsoft.com/office/drawing/2014/main" id="{5EA31A7E-82E8-C753-04B4-1FD6807C0647}"/>
              </a:ext>
            </a:extLst>
          </p:cNvPr>
          <p:cNvSpPr txBox="1"/>
          <p:nvPr/>
        </p:nvSpPr>
        <p:spPr>
          <a:xfrm>
            <a:off x="0" y="6211669"/>
            <a:ext cx="11893552" cy="646331"/>
          </a:xfrm>
          <a:prstGeom prst="rect">
            <a:avLst/>
          </a:prstGeom>
          <a:noFill/>
        </p:spPr>
        <p:txBody>
          <a:bodyPr wrap="square">
            <a:spAutoFit/>
          </a:bodyPr>
          <a:lstStyle/>
          <a:p>
            <a:pPr algn="l"/>
            <a:r>
              <a:rPr lang="en-US" sz="1200" dirty="0">
                <a:latin typeface="D-DINExp"/>
              </a:rPr>
              <a:t>[1] S. </a:t>
            </a:r>
            <a:r>
              <a:rPr lang="en-US" sz="1200" dirty="0" err="1">
                <a:latin typeface="D-DINExp"/>
              </a:rPr>
              <a:t>Longpreet</a:t>
            </a:r>
            <a:r>
              <a:rPr lang="en-US" sz="1200" dirty="0">
                <a:latin typeface="D-DINExp"/>
              </a:rPr>
              <a:t> al. 2021A </a:t>
            </a:r>
            <a:r>
              <a:rPr lang="en-US" sz="1200" dirty="0" err="1">
                <a:latin typeface="D-DINExp"/>
              </a:rPr>
              <a:t>Pretrainer’s</a:t>
            </a:r>
            <a:r>
              <a:rPr lang="en-US" sz="1200" dirty="0">
                <a:latin typeface="D-DINExp"/>
              </a:rPr>
              <a:t> Guide to Training Data: Measuring the Effects of Data Age, Domain Coverage, Quality, &amp; Toxicity. 2023.</a:t>
            </a:r>
          </a:p>
          <a:p>
            <a:pPr algn="l"/>
            <a:r>
              <a:rPr lang="en-US" sz="1200" dirty="0">
                <a:latin typeface="D-DINExp"/>
              </a:rPr>
              <a:t>[2] </a:t>
            </a:r>
            <a:r>
              <a:rPr lang="en-US" sz="1200" dirty="0" err="1">
                <a:latin typeface="D-DINExp"/>
              </a:rPr>
              <a:t>Suchin</a:t>
            </a:r>
            <a:r>
              <a:rPr lang="en-US" sz="1200" dirty="0">
                <a:latin typeface="D-DINExp"/>
              </a:rPr>
              <a:t> </a:t>
            </a:r>
            <a:r>
              <a:rPr lang="en-US" sz="1200" dirty="0" err="1">
                <a:latin typeface="D-DINExp"/>
              </a:rPr>
              <a:t>Gururangan</a:t>
            </a:r>
            <a:r>
              <a:rPr lang="en-US" sz="1200" dirty="0">
                <a:latin typeface="D-DINExp"/>
              </a:rPr>
              <a:t> et al. 2022. Whose language counts as high quality? measuring language ideologies in text data selection. EMNLP 2021.</a:t>
            </a:r>
          </a:p>
          <a:p>
            <a:pPr algn="l"/>
            <a:r>
              <a:rPr lang="en-US" sz="1200" dirty="0">
                <a:latin typeface="D-DINExp"/>
              </a:rPr>
              <a:t>[3] </a:t>
            </a:r>
            <a:r>
              <a:rPr lang="en-US" sz="1200" dirty="0" err="1">
                <a:latin typeface="D-DINExp"/>
              </a:rPr>
              <a:t>Shangbin</a:t>
            </a:r>
            <a:r>
              <a:rPr lang="en-US" sz="1200" dirty="0">
                <a:latin typeface="D-DINExp"/>
              </a:rPr>
              <a:t> Feng et al. 2023. From pretraining data to language models to downstream tasks: Tracking the trails of political biases leading to unfair </a:t>
            </a:r>
            <a:r>
              <a:rPr lang="en-US" sz="1200" dirty="0" err="1">
                <a:latin typeface="D-DINExp"/>
              </a:rPr>
              <a:t>nlp</a:t>
            </a:r>
            <a:r>
              <a:rPr lang="en-US" sz="1200" dirty="0">
                <a:latin typeface="D-DINExp"/>
              </a:rPr>
              <a:t> models. ACL 2023.</a:t>
            </a:r>
          </a:p>
        </p:txBody>
      </p:sp>
    </p:spTree>
    <p:extLst>
      <p:ext uri="{BB962C8B-B14F-4D97-AF65-F5344CB8AC3E}">
        <p14:creationId xmlns:p14="http://schemas.microsoft.com/office/powerpoint/2010/main" val="240323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8.2.3 </a:t>
            </a:r>
            <a:r>
              <a:rPr lang="zh-CN" altLang="en-US" sz="3200" dirty="0">
                <a:solidFill>
                  <a:srgbClr val="0070C0"/>
                </a:solidFill>
                <a:latin typeface="微软雅黑" panose="020B0503020204020204" pitchFamily="34" charset="-122"/>
                <a:ea typeface="微软雅黑" panose="020B0503020204020204" pitchFamily="34" charset="-122"/>
              </a:rPr>
              <a:t>数据处理</a:t>
            </a:r>
          </a:p>
        </p:txBody>
      </p:sp>
      <p:sp>
        <p:nvSpPr>
          <p:cNvPr id="2" name="文本框 1">
            <a:extLst>
              <a:ext uri="{FF2B5EF4-FFF2-40B4-BE49-F238E27FC236}">
                <a16:creationId xmlns:a16="http://schemas.microsoft.com/office/drawing/2014/main" id="{B370315E-899E-6C82-7CEE-1D7B32BF8868}"/>
              </a:ext>
            </a:extLst>
          </p:cNvPr>
          <p:cNvSpPr txBox="1"/>
          <p:nvPr/>
        </p:nvSpPr>
        <p:spPr>
          <a:xfrm>
            <a:off x="149226" y="98593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分词化</a:t>
            </a:r>
          </a:p>
        </p:txBody>
      </p:sp>
      <p:sp>
        <p:nvSpPr>
          <p:cNvPr id="5" name="矩形: 圆角 4">
            <a:extLst>
              <a:ext uri="{FF2B5EF4-FFF2-40B4-BE49-F238E27FC236}">
                <a16:creationId xmlns:a16="http://schemas.microsoft.com/office/drawing/2014/main" id="{40F50421-523F-D5B0-6591-39488E9E2F2B}"/>
              </a:ext>
            </a:extLst>
          </p:cNvPr>
          <p:cNvSpPr/>
          <p:nvPr/>
        </p:nvSpPr>
        <p:spPr>
          <a:xfrm>
            <a:off x="514624" y="1550323"/>
            <a:ext cx="5192620" cy="432414"/>
          </a:xfrm>
          <a:prstGeom prst="roundRect">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latin typeface="FandolSong-Regular-Identity-H"/>
              </a:rPr>
              <a:t>基于单词的分词器 </a:t>
            </a:r>
            <a:r>
              <a:rPr lang="en-US" altLang="zh-CN" sz="2000" b="1" dirty="0">
                <a:latin typeface="FandolSong-Regular-Identity-H"/>
              </a:rPr>
              <a:t>(Word-based Tokenizer)</a:t>
            </a:r>
          </a:p>
        </p:txBody>
      </p:sp>
      <p:sp>
        <p:nvSpPr>
          <p:cNvPr id="6" name="矩形: 圆角 5">
            <a:extLst>
              <a:ext uri="{FF2B5EF4-FFF2-40B4-BE49-F238E27FC236}">
                <a16:creationId xmlns:a16="http://schemas.microsoft.com/office/drawing/2014/main" id="{72BDD075-F551-A903-176F-2774C26F17E7}"/>
              </a:ext>
            </a:extLst>
          </p:cNvPr>
          <p:cNvSpPr/>
          <p:nvPr/>
        </p:nvSpPr>
        <p:spPr>
          <a:xfrm>
            <a:off x="6476867" y="1550323"/>
            <a:ext cx="5192620" cy="432414"/>
          </a:xfrm>
          <a:prstGeom prst="roundRect">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latin typeface="FandolSong-Regular-Identity-H"/>
              </a:rPr>
              <a:t>基于字符的分词器 </a:t>
            </a:r>
            <a:r>
              <a:rPr lang="en-US" altLang="zh-CN" sz="2000" b="1" dirty="0">
                <a:latin typeface="FandolSong-Regular-Identity-H"/>
              </a:rPr>
              <a:t>(Character-based Tokenizer)</a:t>
            </a:r>
          </a:p>
        </p:txBody>
      </p:sp>
      <p:pic>
        <p:nvPicPr>
          <p:cNvPr id="9" name="图片 8">
            <a:extLst>
              <a:ext uri="{FF2B5EF4-FFF2-40B4-BE49-F238E27FC236}">
                <a16:creationId xmlns:a16="http://schemas.microsoft.com/office/drawing/2014/main" id="{08A1F4E4-D474-EB53-F42B-40689CF354B0}"/>
              </a:ext>
            </a:extLst>
          </p:cNvPr>
          <p:cNvPicPr>
            <a:picLocks noChangeAspect="1"/>
          </p:cNvPicPr>
          <p:nvPr/>
        </p:nvPicPr>
        <p:blipFill>
          <a:blip r:embed="rId3"/>
          <a:stretch>
            <a:fillRect/>
          </a:stretch>
        </p:blipFill>
        <p:spPr>
          <a:xfrm>
            <a:off x="410934" y="2151662"/>
            <a:ext cx="5400000" cy="342989"/>
          </a:xfrm>
          <a:prstGeom prst="rect">
            <a:avLst/>
          </a:prstGeom>
        </p:spPr>
      </p:pic>
      <p:pic>
        <p:nvPicPr>
          <p:cNvPr id="11" name="图片 10">
            <a:extLst>
              <a:ext uri="{FF2B5EF4-FFF2-40B4-BE49-F238E27FC236}">
                <a16:creationId xmlns:a16="http://schemas.microsoft.com/office/drawing/2014/main" id="{65BC6B35-CD5A-1646-5A38-95E77C60EEFE}"/>
              </a:ext>
            </a:extLst>
          </p:cNvPr>
          <p:cNvPicPr>
            <a:picLocks noChangeAspect="1"/>
          </p:cNvPicPr>
          <p:nvPr/>
        </p:nvPicPr>
        <p:blipFill>
          <a:blip r:embed="rId4"/>
          <a:stretch>
            <a:fillRect/>
          </a:stretch>
        </p:blipFill>
        <p:spPr>
          <a:xfrm>
            <a:off x="410934" y="2600768"/>
            <a:ext cx="5400000" cy="354167"/>
          </a:xfrm>
          <a:prstGeom prst="rect">
            <a:avLst/>
          </a:prstGeom>
        </p:spPr>
      </p:pic>
      <p:pic>
        <p:nvPicPr>
          <p:cNvPr id="13" name="图片 12">
            <a:extLst>
              <a:ext uri="{FF2B5EF4-FFF2-40B4-BE49-F238E27FC236}">
                <a16:creationId xmlns:a16="http://schemas.microsoft.com/office/drawing/2014/main" id="{974B6945-EDA2-E299-E33E-9FB4DD3D80E8}"/>
              </a:ext>
            </a:extLst>
          </p:cNvPr>
          <p:cNvPicPr>
            <a:picLocks noChangeAspect="1"/>
          </p:cNvPicPr>
          <p:nvPr/>
        </p:nvPicPr>
        <p:blipFill>
          <a:blip r:embed="rId5"/>
          <a:stretch>
            <a:fillRect/>
          </a:stretch>
        </p:blipFill>
        <p:spPr>
          <a:xfrm>
            <a:off x="6381068" y="2132838"/>
            <a:ext cx="5400000" cy="380635"/>
          </a:xfrm>
          <a:prstGeom prst="rect">
            <a:avLst/>
          </a:prstGeom>
        </p:spPr>
      </p:pic>
      <p:sp>
        <p:nvSpPr>
          <p:cNvPr id="14" name="矩形: 圆角 13">
            <a:extLst>
              <a:ext uri="{FF2B5EF4-FFF2-40B4-BE49-F238E27FC236}">
                <a16:creationId xmlns:a16="http://schemas.microsoft.com/office/drawing/2014/main" id="{7AB25CCA-CC63-76A0-E611-B261E5609272}"/>
              </a:ext>
            </a:extLst>
          </p:cNvPr>
          <p:cNvSpPr/>
          <p:nvPr/>
        </p:nvSpPr>
        <p:spPr>
          <a:xfrm>
            <a:off x="514624" y="3221802"/>
            <a:ext cx="5192620" cy="432414"/>
          </a:xfrm>
          <a:prstGeom prst="round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latin typeface="FandolSong-Regular-Identity-H"/>
              </a:rPr>
              <a:t>基于子词的分词器 </a:t>
            </a:r>
            <a:r>
              <a:rPr lang="en-US" altLang="zh-CN" sz="2000" b="1" dirty="0">
                <a:latin typeface="FandolSong-Regular-Identity-H"/>
              </a:rPr>
              <a:t>(</a:t>
            </a:r>
            <a:r>
              <a:rPr lang="en-US" altLang="zh-CN" sz="2000" b="1" dirty="0" err="1">
                <a:latin typeface="FandolSong-Regular-Identity-H"/>
              </a:rPr>
              <a:t>Subword</a:t>
            </a:r>
            <a:r>
              <a:rPr lang="en-US" altLang="zh-CN" sz="2000" b="1" dirty="0">
                <a:latin typeface="FandolSong-Regular-Identity-H"/>
              </a:rPr>
              <a:t>-based Tokenizer)</a:t>
            </a:r>
          </a:p>
        </p:txBody>
      </p:sp>
      <p:pic>
        <p:nvPicPr>
          <p:cNvPr id="16" name="图片 15">
            <a:extLst>
              <a:ext uri="{FF2B5EF4-FFF2-40B4-BE49-F238E27FC236}">
                <a16:creationId xmlns:a16="http://schemas.microsoft.com/office/drawing/2014/main" id="{46CD3B4B-AAE9-083E-B220-3FA97E8632F1}"/>
              </a:ext>
            </a:extLst>
          </p:cNvPr>
          <p:cNvPicPr>
            <a:picLocks noChangeAspect="1"/>
          </p:cNvPicPr>
          <p:nvPr/>
        </p:nvPicPr>
        <p:blipFill>
          <a:blip r:embed="rId6"/>
          <a:stretch>
            <a:fillRect/>
          </a:stretch>
        </p:blipFill>
        <p:spPr>
          <a:xfrm>
            <a:off x="410934" y="3826171"/>
            <a:ext cx="5400000" cy="331211"/>
          </a:xfrm>
          <a:prstGeom prst="rect">
            <a:avLst/>
          </a:prstGeom>
        </p:spPr>
      </p:pic>
      <p:sp>
        <p:nvSpPr>
          <p:cNvPr id="17" name="矩形: 圆角 16">
            <a:extLst>
              <a:ext uri="{FF2B5EF4-FFF2-40B4-BE49-F238E27FC236}">
                <a16:creationId xmlns:a16="http://schemas.microsoft.com/office/drawing/2014/main" id="{5D8B1BC6-05AD-E9B3-3C31-3CEECF5E687F}"/>
              </a:ext>
            </a:extLst>
          </p:cNvPr>
          <p:cNvSpPr/>
          <p:nvPr/>
        </p:nvSpPr>
        <p:spPr>
          <a:xfrm>
            <a:off x="6484758" y="3221802"/>
            <a:ext cx="5192620" cy="432414"/>
          </a:xfrm>
          <a:prstGeom prst="roundRect">
            <a:avLst/>
          </a:prstGeom>
          <a:solidFill>
            <a:schemeClr val="tx1">
              <a:lumMod val="50000"/>
              <a:lumOff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i="0" dirty="0">
                <a:effectLst/>
                <a:latin typeface="Source Sans Pro" panose="020B0503030403020204" pitchFamily="34" charset="0"/>
              </a:rPr>
              <a:t>字节对编码标记化</a:t>
            </a:r>
            <a:r>
              <a:rPr lang="en-US" altLang="zh-CN" sz="2000" b="1" dirty="0">
                <a:latin typeface="FandolSong-Regular-Identity-H"/>
              </a:rPr>
              <a:t>(Byte-level BPE)</a:t>
            </a:r>
          </a:p>
        </p:txBody>
      </p:sp>
      <p:sp>
        <p:nvSpPr>
          <p:cNvPr id="18" name="矩形: 圆角 17">
            <a:extLst>
              <a:ext uri="{FF2B5EF4-FFF2-40B4-BE49-F238E27FC236}">
                <a16:creationId xmlns:a16="http://schemas.microsoft.com/office/drawing/2014/main" id="{E9D916D0-4C1D-0318-5DBB-EF1E19952102}"/>
              </a:ext>
            </a:extLst>
          </p:cNvPr>
          <p:cNvSpPr/>
          <p:nvPr/>
        </p:nvSpPr>
        <p:spPr>
          <a:xfrm>
            <a:off x="514624" y="5070033"/>
            <a:ext cx="5192620" cy="432414"/>
          </a:xfrm>
          <a:prstGeom prst="roundRect">
            <a:avLst/>
          </a:prstGeom>
          <a:solidFill>
            <a:schemeClr val="tx1">
              <a:lumMod val="85000"/>
              <a:lumOff val="1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000" b="1" dirty="0" err="1">
                <a:latin typeface="FandolSong-Regular-Identity-H"/>
              </a:rPr>
              <a:t>WordPiece</a:t>
            </a:r>
            <a:r>
              <a:rPr lang="en-US" altLang="zh-CN" sz="2000" b="1" dirty="0">
                <a:latin typeface="FandolSong-Regular-Identity-H"/>
              </a:rPr>
              <a:t> Tokenizer</a:t>
            </a:r>
          </a:p>
        </p:txBody>
      </p:sp>
      <p:sp>
        <p:nvSpPr>
          <p:cNvPr id="19" name="矩形: 圆角 18">
            <a:extLst>
              <a:ext uri="{FF2B5EF4-FFF2-40B4-BE49-F238E27FC236}">
                <a16:creationId xmlns:a16="http://schemas.microsoft.com/office/drawing/2014/main" id="{8479757B-C5F6-D94B-6DF4-0975D28A871C}"/>
              </a:ext>
            </a:extLst>
          </p:cNvPr>
          <p:cNvSpPr/>
          <p:nvPr/>
        </p:nvSpPr>
        <p:spPr>
          <a:xfrm>
            <a:off x="6484758" y="6296487"/>
            <a:ext cx="5192620" cy="432414"/>
          </a:xfrm>
          <a:prstGeom prst="roundRect">
            <a:avLst/>
          </a:prstGeom>
          <a:solidFill>
            <a:schemeClr val="tx1">
              <a:lumMod val="85000"/>
              <a:lumOff val="1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000" b="1" dirty="0">
                <a:latin typeface="FandolSong-Regular-Identity-H"/>
              </a:rPr>
              <a:t>Unigram Tokenizer (</a:t>
            </a:r>
            <a:r>
              <a:rPr lang="en-US" altLang="zh-CN" sz="2000" b="1" dirty="0" err="1">
                <a:latin typeface="FandolSong-Regular-Identity-H"/>
              </a:rPr>
              <a:t>SentencePiece</a:t>
            </a:r>
            <a:r>
              <a:rPr lang="en-US" altLang="zh-CN" sz="2000" b="1" dirty="0">
                <a:latin typeface="FandolSong-Regular-Identity-H"/>
              </a:rPr>
              <a:t> or Unigram)</a:t>
            </a:r>
          </a:p>
        </p:txBody>
      </p:sp>
      <p:cxnSp>
        <p:nvCxnSpPr>
          <p:cNvPr id="21" name="直接连接符 20">
            <a:extLst>
              <a:ext uri="{FF2B5EF4-FFF2-40B4-BE49-F238E27FC236}">
                <a16:creationId xmlns:a16="http://schemas.microsoft.com/office/drawing/2014/main" id="{638CFAB8-286F-C61C-6A69-8A789C3B37C4}"/>
              </a:ext>
            </a:extLst>
          </p:cNvPr>
          <p:cNvCxnSpPr>
            <a:cxnSpLocks/>
          </p:cNvCxnSpPr>
          <p:nvPr/>
        </p:nvCxnSpPr>
        <p:spPr>
          <a:xfrm>
            <a:off x="6096000" y="1277256"/>
            <a:ext cx="0" cy="5400000"/>
          </a:xfrm>
          <a:prstGeom prst="line">
            <a:avLst/>
          </a:prstGeom>
          <a:ln>
            <a:solidFill>
              <a:schemeClr val="tx1">
                <a:lumMod val="95000"/>
                <a:lumOff val="5000"/>
              </a:schemeClr>
            </a:solidFill>
            <a:prstDash val="dash"/>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AB117EF3-1852-8BA7-7333-0924A465B6F8}"/>
              </a:ext>
            </a:extLst>
          </p:cNvPr>
          <p:cNvCxnSpPr>
            <a:cxnSpLocks/>
          </p:cNvCxnSpPr>
          <p:nvPr/>
        </p:nvCxnSpPr>
        <p:spPr>
          <a:xfrm>
            <a:off x="336000" y="3122544"/>
            <a:ext cx="11520000" cy="0"/>
          </a:xfrm>
          <a:prstGeom prst="line">
            <a:avLst/>
          </a:prstGeom>
          <a:ln>
            <a:solidFill>
              <a:schemeClr val="tx1">
                <a:lumMod val="95000"/>
                <a:lumOff val="5000"/>
              </a:schemeClr>
            </a:solidFill>
            <a:prstDash val="dash"/>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48820CA1-7C98-D67D-960F-9C6E7FF544E9}"/>
              </a:ext>
            </a:extLst>
          </p:cNvPr>
          <p:cNvCxnSpPr>
            <a:cxnSpLocks/>
          </p:cNvCxnSpPr>
          <p:nvPr/>
        </p:nvCxnSpPr>
        <p:spPr>
          <a:xfrm>
            <a:off x="336000" y="4887081"/>
            <a:ext cx="5760000" cy="0"/>
          </a:xfrm>
          <a:prstGeom prst="line">
            <a:avLst/>
          </a:prstGeom>
          <a:ln>
            <a:solidFill>
              <a:schemeClr val="tx1">
                <a:lumMod val="95000"/>
                <a:lumOff val="5000"/>
              </a:schemeClr>
            </a:solidFill>
            <a:prstDash val="dash"/>
          </a:ln>
        </p:spPr>
        <p:style>
          <a:lnRef idx="1">
            <a:schemeClr val="dk1"/>
          </a:lnRef>
          <a:fillRef idx="0">
            <a:schemeClr val="dk1"/>
          </a:fillRef>
          <a:effectRef idx="0">
            <a:schemeClr val="dk1"/>
          </a:effectRef>
          <a:fontRef idx="minor">
            <a:schemeClr val="tx1"/>
          </a:fontRef>
        </p:style>
      </p:cxnSp>
      <p:pic>
        <p:nvPicPr>
          <p:cNvPr id="29" name="图片 28">
            <a:extLst>
              <a:ext uri="{FF2B5EF4-FFF2-40B4-BE49-F238E27FC236}">
                <a16:creationId xmlns:a16="http://schemas.microsoft.com/office/drawing/2014/main" id="{D3605DE8-2B74-6356-52AC-C86D0E6F469F}"/>
              </a:ext>
            </a:extLst>
          </p:cNvPr>
          <p:cNvPicPr>
            <a:picLocks noChangeAspect="1"/>
          </p:cNvPicPr>
          <p:nvPr/>
        </p:nvPicPr>
        <p:blipFill>
          <a:blip r:embed="rId7"/>
          <a:stretch>
            <a:fillRect/>
          </a:stretch>
        </p:blipFill>
        <p:spPr>
          <a:xfrm>
            <a:off x="410935" y="4307965"/>
            <a:ext cx="5399998" cy="270365"/>
          </a:xfrm>
          <a:prstGeom prst="rect">
            <a:avLst/>
          </a:prstGeom>
        </p:spPr>
      </p:pic>
      <p:pic>
        <p:nvPicPr>
          <p:cNvPr id="31" name="图片 30">
            <a:extLst>
              <a:ext uri="{FF2B5EF4-FFF2-40B4-BE49-F238E27FC236}">
                <a16:creationId xmlns:a16="http://schemas.microsoft.com/office/drawing/2014/main" id="{A6793C52-AFE0-4C42-BC61-46C5D53F01EE}"/>
              </a:ext>
            </a:extLst>
          </p:cNvPr>
          <p:cNvPicPr>
            <a:picLocks noChangeAspect="1"/>
          </p:cNvPicPr>
          <p:nvPr/>
        </p:nvPicPr>
        <p:blipFill>
          <a:blip r:embed="rId8"/>
          <a:stretch>
            <a:fillRect/>
          </a:stretch>
        </p:blipFill>
        <p:spPr>
          <a:xfrm>
            <a:off x="6837917" y="3751842"/>
            <a:ext cx="4733016" cy="2347689"/>
          </a:xfrm>
          <a:prstGeom prst="rect">
            <a:avLst/>
          </a:prstGeom>
        </p:spPr>
      </p:pic>
      <p:cxnSp>
        <p:nvCxnSpPr>
          <p:cNvPr id="33" name="直接连接符 32">
            <a:extLst>
              <a:ext uri="{FF2B5EF4-FFF2-40B4-BE49-F238E27FC236}">
                <a16:creationId xmlns:a16="http://schemas.microsoft.com/office/drawing/2014/main" id="{E5CFF61C-F813-F452-8E4A-0AF7D4CF4D10}"/>
              </a:ext>
            </a:extLst>
          </p:cNvPr>
          <p:cNvCxnSpPr>
            <a:cxnSpLocks/>
          </p:cNvCxnSpPr>
          <p:nvPr/>
        </p:nvCxnSpPr>
        <p:spPr>
          <a:xfrm>
            <a:off x="6096000" y="6207881"/>
            <a:ext cx="5760000" cy="0"/>
          </a:xfrm>
          <a:prstGeom prst="line">
            <a:avLst/>
          </a:prstGeom>
          <a:ln>
            <a:solidFill>
              <a:schemeClr val="tx1">
                <a:lumMod val="95000"/>
                <a:lumOff val="5000"/>
              </a:schemeClr>
            </a:solidFill>
            <a:prstDash val="dash"/>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E0F93FC0-FC67-98C5-0D1B-D32A13218953}"/>
              </a:ext>
            </a:extLst>
          </p:cNvPr>
          <p:cNvSpPr txBox="1"/>
          <p:nvPr/>
        </p:nvSpPr>
        <p:spPr>
          <a:xfrm>
            <a:off x="0" y="6581001"/>
            <a:ext cx="3962400" cy="276999"/>
          </a:xfrm>
          <a:prstGeom prst="rect">
            <a:avLst/>
          </a:prstGeom>
          <a:noFill/>
        </p:spPr>
        <p:txBody>
          <a:bodyPr wrap="square">
            <a:spAutoFit/>
          </a:bodyPr>
          <a:lstStyle/>
          <a:p>
            <a:r>
              <a:rPr lang="en-US" altLang="zh-CN" sz="1200" dirty="0"/>
              <a:t>Source: </a:t>
            </a:r>
            <a:r>
              <a:rPr lang="en-US" altLang="zh-CN" sz="1200" dirty="0">
                <a:hlinkClick r:id="rId9"/>
              </a:rPr>
              <a:t>https://huggingface.co/learn/nlp-course/</a:t>
            </a:r>
            <a:endParaRPr lang="zh-CN" altLang="en-US" sz="1200" dirty="0"/>
          </a:p>
        </p:txBody>
      </p:sp>
      <p:pic>
        <p:nvPicPr>
          <p:cNvPr id="36" name="图片 35">
            <a:extLst>
              <a:ext uri="{FF2B5EF4-FFF2-40B4-BE49-F238E27FC236}">
                <a16:creationId xmlns:a16="http://schemas.microsoft.com/office/drawing/2014/main" id="{BD2CC1E4-619E-66DF-3F37-6CA9B3D7CDE0}"/>
              </a:ext>
            </a:extLst>
          </p:cNvPr>
          <p:cNvPicPr>
            <a:picLocks noChangeAspect="1"/>
          </p:cNvPicPr>
          <p:nvPr/>
        </p:nvPicPr>
        <p:blipFill>
          <a:blip r:embed="rId10"/>
          <a:stretch>
            <a:fillRect/>
          </a:stretch>
        </p:blipFill>
        <p:spPr>
          <a:xfrm>
            <a:off x="410933" y="5672607"/>
            <a:ext cx="5399999" cy="751783"/>
          </a:xfrm>
          <a:prstGeom prst="rect">
            <a:avLst/>
          </a:prstGeom>
        </p:spPr>
      </p:pic>
    </p:spTree>
    <p:extLst>
      <p:ext uri="{BB962C8B-B14F-4D97-AF65-F5344CB8AC3E}">
        <p14:creationId xmlns:p14="http://schemas.microsoft.com/office/powerpoint/2010/main" val="3156081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8.2.4 </a:t>
            </a:r>
            <a:r>
              <a:rPr lang="zh-CN" altLang="en-US" sz="3200" dirty="0">
                <a:solidFill>
                  <a:srgbClr val="0070C0"/>
                </a:solidFill>
                <a:latin typeface="微软雅黑" panose="020B0503020204020204" pitchFamily="34" charset="-122"/>
                <a:ea typeface="微软雅黑" panose="020B0503020204020204" pitchFamily="34" charset="-122"/>
              </a:rPr>
              <a:t>模型性能关系</a:t>
            </a:r>
          </a:p>
        </p:txBody>
      </p:sp>
      <p:sp>
        <p:nvSpPr>
          <p:cNvPr id="9" name="文本框 8">
            <a:extLst>
              <a:ext uri="{FF2B5EF4-FFF2-40B4-BE49-F238E27FC236}">
                <a16:creationId xmlns:a16="http://schemas.microsoft.com/office/drawing/2014/main" id="{AEC079DB-B091-5A8B-21C9-DAD0C1E7367D}"/>
              </a:ext>
            </a:extLst>
          </p:cNvPr>
          <p:cNvSpPr txBox="1"/>
          <p:nvPr/>
        </p:nvSpPr>
        <p:spPr>
          <a:xfrm>
            <a:off x="149225" y="985930"/>
            <a:ext cx="6039908"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数据源的多样性</a:t>
            </a:r>
          </a:p>
        </p:txBody>
      </p:sp>
      <p:sp>
        <p:nvSpPr>
          <p:cNvPr id="2" name="矩形: 圆角 1">
            <a:extLst>
              <a:ext uri="{FF2B5EF4-FFF2-40B4-BE49-F238E27FC236}">
                <a16:creationId xmlns:a16="http://schemas.microsoft.com/office/drawing/2014/main" id="{48F26386-B166-AC88-5E66-791162BA8FFC}"/>
              </a:ext>
            </a:extLst>
          </p:cNvPr>
          <p:cNvSpPr/>
          <p:nvPr/>
        </p:nvSpPr>
        <p:spPr>
          <a:xfrm>
            <a:off x="149224" y="1531214"/>
            <a:ext cx="11890315" cy="1278380"/>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数据分布对模型性能具有影响。</a:t>
            </a:r>
            <a:r>
              <a:rPr lang="en-US" altLang="zh-CN" sz="2400" b="1" dirty="0">
                <a:solidFill>
                  <a:schemeClr val="bg1"/>
                </a:solidFill>
                <a:latin typeface="微软雅黑" panose="020B0503020204020204" pitchFamily="34" charset="-122"/>
                <a:ea typeface="微软雅黑" panose="020B0503020204020204" pitchFamily="34" charset="-122"/>
              </a:rPr>
              <a:t>Gopher </a:t>
            </a:r>
            <a:r>
              <a:rPr lang="zh-CN" altLang="en-US" sz="2400" b="1" dirty="0">
                <a:solidFill>
                  <a:schemeClr val="bg1"/>
                </a:solidFill>
                <a:latin typeface="微软雅黑" panose="020B0503020204020204" pitchFamily="34" charset="-122"/>
                <a:ea typeface="微软雅黑" panose="020B0503020204020204" pitchFamily="34" charset="-122"/>
              </a:rPr>
              <a:t>团队进行了一系列消融实验 </a:t>
            </a:r>
            <a:r>
              <a:rPr lang="en-US" altLang="zh-CN" sz="2400" b="1" dirty="0">
                <a:solidFill>
                  <a:schemeClr val="bg1"/>
                </a:solidFill>
                <a:latin typeface="微软雅黑" panose="020B0503020204020204" pitchFamily="34" charset="-122"/>
                <a:ea typeface="微软雅黑" panose="020B0503020204020204" pitchFamily="34" charset="-122"/>
              </a:rPr>
              <a:t>[138]</a:t>
            </a:r>
            <a:r>
              <a:rPr lang="zh-CN" altLang="en-US" sz="2400" b="1" dirty="0">
                <a:solidFill>
                  <a:schemeClr val="bg1"/>
                </a:solidFill>
                <a:latin typeface="微软雅黑" panose="020B0503020204020204" pitchFamily="34" charset="-122"/>
                <a:ea typeface="微软雅黑" panose="020B0503020204020204" pitchFamily="34" charset="-122"/>
              </a:rPr>
              <a:t>，发现增加</a:t>
            </a:r>
            <a:r>
              <a:rPr lang="zh-CN" altLang="en-US" sz="2400" b="1" dirty="0">
                <a:solidFill>
                  <a:srgbClr val="FFFF00"/>
                </a:solidFill>
                <a:latin typeface="微软雅黑" panose="020B0503020204020204" pitchFamily="34" charset="-122"/>
                <a:ea typeface="微软雅黑" panose="020B0503020204020204" pitchFamily="34" charset="-122"/>
              </a:rPr>
              <a:t>书籍的数据比例</a:t>
            </a:r>
            <a:r>
              <a:rPr lang="zh-CN" altLang="en-US" sz="2400" b="1" dirty="0">
                <a:solidFill>
                  <a:schemeClr val="bg1"/>
                </a:solidFill>
                <a:latin typeface="微软雅黑" panose="020B0503020204020204" pitchFamily="34" charset="-122"/>
                <a:ea typeface="微软雅黑" panose="020B0503020204020204" pitchFamily="34" charset="-122"/>
              </a:rPr>
              <a:t>能够提高模型捕捉文本</a:t>
            </a:r>
            <a:r>
              <a:rPr lang="zh-CN" altLang="en-US" sz="2400" b="1" dirty="0">
                <a:solidFill>
                  <a:srgbClr val="FFFF00"/>
                </a:solidFill>
                <a:latin typeface="微软雅黑" panose="020B0503020204020204" pitchFamily="34" charset="-122"/>
                <a:ea typeface="微软雅黑" panose="020B0503020204020204" pitchFamily="34" charset="-122"/>
              </a:rPr>
              <a:t>中长期依赖关系</a:t>
            </a:r>
            <a:r>
              <a:rPr lang="zh-CN" altLang="en-US" sz="2400" b="1" dirty="0">
                <a:solidFill>
                  <a:schemeClr val="bg1"/>
                </a:solidFill>
                <a:latin typeface="微软雅黑" panose="020B0503020204020204" pitchFamily="34" charset="-122"/>
                <a:ea typeface="微软雅黑" panose="020B0503020204020204" pitchFamily="34" charset="-122"/>
              </a:rPr>
              <a:t>的能力 </a:t>
            </a:r>
            <a:r>
              <a:rPr lang="en-US" altLang="zh-CN" sz="2400" b="1" dirty="0">
                <a:solidFill>
                  <a:schemeClr val="bg1"/>
                </a:solidFill>
                <a:latin typeface="微软雅黑" panose="020B0503020204020204" pitchFamily="34" charset="-122"/>
                <a:ea typeface="微软雅黑" panose="020B0503020204020204" pitchFamily="34" charset="-122"/>
              </a:rPr>
              <a:t>[127]</a:t>
            </a:r>
            <a:r>
              <a:rPr lang="zh-CN" altLang="en-US" sz="2400" b="1" dirty="0">
                <a:solidFill>
                  <a:schemeClr val="bg1"/>
                </a:solidFill>
                <a:latin typeface="微软雅黑" panose="020B0503020204020204" pitchFamily="34" charset="-122"/>
                <a:ea typeface="微软雅黑" panose="020B0503020204020204" pitchFamily="34" charset="-122"/>
              </a:rPr>
              <a:t>。当某一</a:t>
            </a:r>
            <a:r>
              <a:rPr lang="zh-CN" altLang="en-US" sz="2400" b="1" dirty="0">
                <a:solidFill>
                  <a:srgbClr val="FFFF00"/>
                </a:solidFill>
                <a:latin typeface="微软雅黑" panose="020B0503020204020204" pitchFamily="34" charset="-122"/>
                <a:ea typeface="微软雅黑" panose="020B0503020204020204" pitchFamily="34" charset="-122"/>
              </a:rPr>
              <a:t>特定领域</a:t>
            </a:r>
            <a:r>
              <a:rPr lang="zh-CN" altLang="en-US" sz="2400" b="1" dirty="0">
                <a:solidFill>
                  <a:schemeClr val="bg1"/>
                </a:solidFill>
                <a:latin typeface="微软雅黑" panose="020B0503020204020204" pitchFamily="34" charset="-122"/>
                <a:ea typeface="微软雅黑" panose="020B0503020204020204" pitchFamily="34" charset="-122"/>
              </a:rPr>
              <a:t>的训练数据</a:t>
            </a:r>
            <a:r>
              <a:rPr lang="zh-CN" altLang="en-US" sz="2400" b="1" dirty="0">
                <a:solidFill>
                  <a:srgbClr val="FFFF00"/>
                </a:solidFill>
                <a:latin typeface="微软雅黑" panose="020B0503020204020204" pitchFamily="34" charset="-122"/>
                <a:ea typeface="微软雅黑" panose="020B0503020204020204" pitchFamily="34" charset="-122"/>
              </a:rPr>
              <a:t>过多时</a:t>
            </a:r>
            <a:r>
              <a:rPr lang="zh-CN" altLang="en-US" sz="2400" b="1" dirty="0">
                <a:solidFill>
                  <a:schemeClr val="bg1"/>
                </a:solidFill>
                <a:latin typeface="微软雅黑" panose="020B0503020204020204" pitchFamily="34" charset="-122"/>
                <a:ea typeface="微软雅黑" panose="020B0503020204020204" pitchFamily="34" charset="-122"/>
              </a:rPr>
              <a:t>，也可能会</a:t>
            </a:r>
            <a:r>
              <a:rPr lang="zh-CN" altLang="en-US" sz="2400" b="1" dirty="0">
                <a:solidFill>
                  <a:srgbClr val="FFFF00"/>
                </a:solidFill>
                <a:latin typeface="微软雅黑" panose="020B0503020204020204" pitchFamily="34" charset="-122"/>
                <a:ea typeface="微软雅黑" panose="020B0503020204020204" pitchFamily="34" charset="-122"/>
              </a:rPr>
              <a:t>降低</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LLMs </a:t>
            </a:r>
            <a:r>
              <a:rPr lang="zh-CN" altLang="en-US" sz="2400" b="1" dirty="0">
                <a:solidFill>
                  <a:schemeClr val="bg1"/>
                </a:solidFill>
                <a:latin typeface="微软雅黑" panose="020B0503020204020204" pitchFamily="34" charset="-122"/>
                <a:ea typeface="微软雅黑" panose="020B0503020204020204" pitchFamily="34" charset="-122"/>
              </a:rPr>
              <a:t>在其他领域的</a:t>
            </a:r>
            <a:r>
              <a:rPr lang="zh-CN" altLang="en-US" sz="2400" b="1" dirty="0">
                <a:solidFill>
                  <a:srgbClr val="FFFF00"/>
                </a:solidFill>
                <a:latin typeface="微软雅黑" panose="020B0503020204020204" pitchFamily="34" charset="-122"/>
                <a:ea typeface="微软雅黑" panose="020B0503020204020204" pitchFamily="34" charset="-122"/>
              </a:rPr>
              <a:t>泛化能力 </a:t>
            </a:r>
            <a:r>
              <a:rPr lang="en-US" altLang="zh-CN" sz="2400" b="1" dirty="0">
                <a:solidFill>
                  <a:schemeClr val="bg1"/>
                </a:solidFill>
                <a:latin typeface="微软雅黑" panose="020B0503020204020204" pitchFamily="34" charset="-122"/>
                <a:ea typeface="微软雅黑" panose="020B0503020204020204" pitchFamily="34" charset="-122"/>
              </a:rPr>
              <a:t>[164, 138]</a:t>
            </a:r>
            <a:r>
              <a:rPr lang="zh-CN" altLang="en-US" sz="2400" b="1" dirty="0">
                <a:solidFill>
                  <a:schemeClr val="bg1"/>
                </a:solidFill>
                <a:latin typeface="微软雅黑" panose="020B0503020204020204" pitchFamily="34" charset="-122"/>
                <a:ea typeface="微软雅黑" panose="020B0503020204020204" pitchFamily="34" charset="-122"/>
              </a:rPr>
              <a:t>。</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6743101-3858-157C-B3F3-1092E5DCB43C}"/>
              </a:ext>
            </a:extLst>
          </p:cNvPr>
          <p:cNvPicPr>
            <a:picLocks noChangeAspect="1"/>
          </p:cNvPicPr>
          <p:nvPr/>
        </p:nvPicPr>
        <p:blipFill>
          <a:blip r:embed="rId3"/>
          <a:stretch>
            <a:fillRect/>
          </a:stretch>
        </p:blipFill>
        <p:spPr>
          <a:xfrm>
            <a:off x="149224" y="3061177"/>
            <a:ext cx="11890316" cy="3448574"/>
          </a:xfrm>
          <a:prstGeom prst="rect">
            <a:avLst/>
          </a:prstGeom>
          <a:effectLst>
            <a:outerShdw blurRad="63500" sx="102000" sy="102000" algn="ctr" rotWithShape="0">
              <a:prstClr val="black">
                <a:alpha val="40000"/>
              </a:prstClr>
            </a:outerShdw>
          </a:effectLst>
        </p:spPr>
      </p:pic>
      <p:sp>
        <p:nvSpPr>
          <p:cNvPr id="4" name="文本框 3">
            <a:extLst>
              <a:ext uri="{FF2B5EF4-FFF2-40B4-BE49-F238E27FC236}">
                <a16:creationId xmlns:a16="http://schemas.microsoft.com/office/drawing/2014/main" id="{06D53628-C96F-C6C0-D1AE-564BACD9C43F}"/>
              </a:ext>
            </a:extLst>
          </p:cNvPr>
          <p:cNvSpPr txBox="1"/>
          <p:nvPr/>
        </p:nvSpPr>
        <p:spPr>
          <a:xfrm>
            <a:off x="0" y="6581001"/>
            <a:ext cx="4610100" cy="276999"/>
          </a:xfrm>
          <a:prstGeom prst="rect">
            <a:avLst/>
          </a:prstGeom>
          <a:noFill/>
        </p:spPr>
        <p:txBody>
          <a:bodyPr wrap="square">
            <a:spAutoFit/>
          </a:bodyPr>
          <a:lstStyle/>
          <a:p>
            <a:r>
              <a:rPr lang="en-US" altLang="zh-CN" sz="1200" dirty="0"/>
              <a:t>Source</a:t>
            </a:r>
            <a:r>
              <a:rPr lang="zh-CN" altLang="en-US" sz="1200" dirty="0"/>
              <a:t>：</a:t>
            </a:r>
            <a:r>
              <a:rPr lang="en-US" altLang="zh-CN" sz="1200" dirty="0">
                <a:hlinkClick r:id="rId4"/>
              </a:rPr>
              <a:t>https://transformers.run/c4/c15_pretrain_llms</a:t>
            </a:r>
            <a:endParaRPr lang="zh-CN" altLang="en-US" sz="1200" dirty="0"/>
          </a:p>
        </p:txBody>
      </p:sp>
    </p:spTree>
    <p:extLst>
      <p:ext uri="{BB962C8B-B14F-4D97-AF65-F5344CB8AC3E}">
        <p14:creationId xmlns:p14="http://schemas.microsoft.com/office/powerpoint/2010/main" val="115911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2F9E8-99B0-4DD8-6FE9-2A3764C3A73E}"/>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76E85358-2973-07E4-6341-F7D7ADE424A9}"/>
              </a:ext>
            </a:extLst>
          </p:cNvPr>
          <p:cNvSpPr txBox="1"/>
          <p:nvPr/>
        </p:nvSpPr>
        <p:spPr>
          <a:xfrm>
            <a:off x="6630255" y="2158161"/>
            <a:ext cx="5312252" cy="1477328"/>
          </a:xfrm>
          <a:prstGeom prst="rect">
            <a:avLst/>
          </a:prstGeom>
          <a:noFill/>
        </p:spPr>
        <p:txBody>
          <a:bodyPr wrap="square">
            <a:spAutoFit/>
          </a:bodyPr>
          <a:lstStyle/>
          <a:p>
            <a:pPr marL="342900" indent="-342900" algn="just">
              <a:buFont typeface="Wingdings" panose="05000000000000000000" pitchFamily="2" charset="2"/>
              <a:buChar char="§"/>
            </a:pPr>
            <a:r>
              <a:rPr lang="zh-CN" altLang="en-US" dirty="0">
                <a:latin typeface="FandolSong-Regular-Identity-H"/>
              </a:rPr>
              <a:t>新的 </a:t>
            </a:r>
            <a:r>
              <a:rPr lang="en-US" altLang="zh-CN" dirty="0">
                <a:latin typeface="FandolSong-Regular-Identity-H"/>
              </a:rPr>
              <a:t>scaling law</a:t>
            </a:r>
          </a:p>
          <a:p>
            <a:pPr marL="342900" indent="-342900" algn="just">
              <a:buFont typeface="Wingdings" panose="05000000000000000000" pitchFamily="2" charset="2"/>
              <a:buChar char="§"/>
            </a:pPr>
            <a:endParaRPr lang="en-US" altLang="zh-CN" dirty="0">
              <a:latin typeface="FandolSong-Regular-Identity-H"/>
            </a:endParaRPr>
          </a:p>
          <a:p>
            <a:pPr marL="342900" indent="-342900" algn="just">
              <a:buFont typeface="Wingdings" panose="05000000000000000000" pitchFamily="2" charset="2"/>
              <a:buChar char="§"/>
            </a:pPr>
            <a:endParaRPr lang="en-US" altLang="zh-CN" dirty="0">
              <a:latin typeface="FandolSong-Regular-Identity-H"/>
            </a:endParaRPr>
          </a:p>
          <a:p>
            <a:pPr marL="342900" indent="-342900" algn="just">
              <a:buFont typeface="Wingdings" panose="05000000000000000000" pitchFamily="2" charset="2"/>
              <a:buChar char="§"/>
            </a:pPr>
            <a:r>
              <a:rPr lang="zh-CN" altLang="en-US" dirty="0">
                <a:latin typeface="FandolSong-Regular-Identity-H"/>
              </a:rPr>
              <a:t>随着训练计算量增长，数据数量和模型大小应该以几乎一致的速度增长</a:t>
            </a:r>
            <a:endParaRPr lang="zh-CN" altLang="en-US" dirty="0"/>
          </a:p>
        </p:txBody>
      </p:sp>
      <p:pic>
        <p:nvPicPr>
          <p:cNvPr id="31" name="图片 30">
            <a:extLst>
              <a:ext uri="{FF2B5EF4-FFF2-40B4-BE49-F238E27FC236}">
                <a16:creationId xmlns:a16="http://schemas.microsoft.com/office/drawing/2014/main" id="{5A38D75C-64C3-24EA-B878-63FC512B8BF4}"/>
              </a:ext>
            </a:extLst>
          </p:cNvPr>
          <p:cNvPicPr>
            <a:picLocks noChangeAspect="1"/>
          </p:cNvPicPr>
          <p:nvPr/>
        </p:nvPicPr>
        <p:blipFill>
          <a:blip r:embed="rId3"/>
          <a:stretch>
            <a:fillRect/>
          </a:stretch>
        </p:blipFill>
        <p:spPr>
          <a:xfrm>
            <a:off x="8848898" y="2327565"/>
            <a:ext cx="2527196" cy="601372"/>
          </a:xfrm>
          <a:prstGeom prst="rect">
            <a:avLst/>
          </a:prstGeom>
        </p:spPr>
      </p:pic>
      <p:pic>
        <p:nvPicPr>
          <p:cNvPr id="15" name="图片 14">
            <a:extLst>
              <a:ext uri="{FF2B5EF4-FFF2-40B4-BE49-F238E27FC236}">
                <a16:creationId xmlns:a16="http://schemas.microsoft.com/office/drawing/2014/main" id="{7B130C91-CF7B-7A57-5BB5-6B38FF14EA5E}"/>
              </a:ext>
            </a:extLst>
          </p:cNvPr>
          <p:cNvPicPr>
            <a:picLocks noChangeAspect="1"/>
          </p:cNvPicPr>
          <p:nvPr/>
        </p:nvPicPr>
        <p:blipFill>
          <a:blip r:embed="rId4"/>
          <a:stretch>
            <a:fillRect/>
          </a:stretch>
        </p:blipFill>
        <p:spPr>
          <a:xfrm>
            <a:off x="510291" y="3037728"/>
            <a:ext cx="4749363" cy="288052"/>
          </a:xfrm>
          <a:prstGeom prst="rect">
            <a:avLst/>
          </a:prstGeom>
        </p:spPr>
      </p:pic>
      <p:pic>
        <p:nvPicPr>
          <p:cNvPr id="19" name="图片 18">
            <a:extLst>
              <a:ext uri="{FF2B5EF4-FFF2-40B4-BE49-F238E27FC236}">
                <a16:creationId xmlns:a16="http://schemas.microsoft.com/office/drawing/2014/main" id="{29D0DAF5-0200-F9AA-D709-B9902D6FACD5}"/>
              </a:ext>
            </a:extLst>
          </p:cNvPr>
          <p:cNvPicPr>
            <a:picLocks noChangeAspect="1"/>
          </p:cNvPicPr>
          <p:nvPr/>
        </p:nvPicPr>
        <p:blipFill>
          <a:blip r:embed="rId5"/>
          <a:stretch>
            <a:fillRect/>
          </a:stretch>
        </p:blipFill>
        <p:spPr>
          <a:xfrm>
            <a:off x="222704" y="2706582"/>
            <a:ext cx="6207913" cy="342940"/>
          </a:xfrm>
          <a:prstGeom prst="rect">
            <a:avLst/>
          </a:prstGeom>
        </p:spPr>
      </p:pic>
      <p:sp>
        <p:nvSpPr>
          <p:cNvPr id="16" name="object 3">
            <a:extLst>
              <a:ext uri="{FF2B5EF4-FFF2-40B4-BE49-F238E27FC236}">
                <a16:creationId xmlns:a16="http://schemas.microsoft.com/office/drawing/2014/main" id="{8248DE91-F868-BA84-6518-DCED47A04492}"/>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8.2.4 </a:t>
            </a:r>
            <a:r>
              <a:rPr lang="zh-CN" altLang="en-US" sz="3200" dirty="0">
                <a:solidFill>
                  <a:srgbClr val="0070C0"/>
                </a:solidFill>
                <a:latin typeface="微软雅黑" panose="020B0503020204020204" pitchFamily="34" charset="-122"/>
                <a:ea typeface="微软雅黑" panose="020B0503020204020204" pitchFamily="34" charset="-122"/>
              </a:rPr>
              <a:t>模型性能关系</a:t>
            </a:r>
          </a:p>
        </p:txBody>
      </p:sp>
      <p:sp>
        <p:nvSpPr>
          <p:cNvPr id="23" name="文本框 22">
            <a:extLst>
              <a:ext uri="{FF2B5EF4-FFF2-40B4-BE49-F238E27FC236}">
                <a16:creationId xmlns:a16="http://schemas.microsoft.com/office/drawing/2014/main" id="{C0F87714-4753-9452-6310-0A5EED10D75A}"/>
              </a:ext>
            </a:extLst>
          </p:cNvPr>
          <p:cNvSpPr txBox="1"/>
          <p:nvPr/>
        </p:nvSpPr>
        <p:spPr>
          <a:xfrm>
            <a:off x="0" y="6627168"/>
            <a:ext cx="4610100" cy="261610"/>
          </a:xfrm>
          <a:prstGeom prst="rect">
            <a:avLst/>
          </a:prstGeom>
          <a:noFill/>
        </p:spPr>
        <p:txBody>
          <a:bodyPr wrap="square">
            <a:spAutoFit/>
          </a:bodyPr>
          <a:lstStyle/>
          <a:p>
            <a:r>
              <a:rPr lang="en-US" altLang="zh-CN" sz="1050" dirty="0"/>
              <a:t>Source</a:t>
            </a:r>
            <a:r>
              <a:rPr lang="zh-CN" altLang="en-US" sz="1050" dirty="0"/>
              <a:t>：</a:t>
            </a:r>
            <a:r>
              <a:rPr lang="en-US" altLang="zh-CN" sz="1050" dirty="0"/>
              <a:t>https://arxiv.org/abs/2001.08361</a:t>
            </a:r>
            <a:endParaRPr lang="zh-CN" altLang="en-US" sz="1050" dirty="0"/>
          </a:p>
        </p:txBody>
      </p:sp>
      <p:sp>
        <p:nvSpPr>
          <p:cNvPr id="6" name="矩形: 圆角 5">
            <a:extLst>
              <a:ext uri="{FF2B5EF4-FFF2-40B4-BE49-F238E27FC236}">
                <a16:creationId xmlns:a16="http://schemas.microsoft.com/office/drawing/2014/main" id="{F16ACD5D-C393-F8E8-4EF1-B1979B456A28}"/>
              </a:ext>
            </a:extLst>
          </p:cNvPr>
          <p:cNvSpPr/>
          <p:nvPr/>
        </p:nvSpPr>
        <p:spPr>
          <a:xfrm>
            <a:off x="670536" y="1617539"/>
            <a:ext cx="5192620" cy="432414"/>
          </a:xfrm>
          <a:prstGeom prst="roundRect">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400" b="1" dirty="0">
                <a:latin typeface="FandolSong-Regular-Identity-H"/>
              </a:rPr>
              <a:t>OpenAI Kaplan’s Scaling Laws</a:t>
            </a:r>
            <a:endParaRPr lang="zh-CN" altLang="en-US" sz="2400" b="1" dirty="0">
              <a:latin typeface="FandolSong-Regular-Identity-H"/>
            </a:endParaRPr>
          </a:p>
        </p:txBody>
      </p:sp>
      <p:sp>
        <p:nvSpPr>
          <p:cNvPr id="8" name="矩形: 圆角 7">
            <a:extLst>
              <a:ext uri="{FF2B5EF4-FFF2-40B4-BE49-F238E27FC236}">
                <a16:creationId xmlns:a16="http://schemas.microsoft.com/office/drawing/2014/main" id="{CCB1C363-B822-FFE7-ECD2-F8A29F0F35F4}"/>
              </a:ext>
            </a:extLst>
          </p:cNvPr>
          <p:cNvSpPr/>
          <p:nvPr/>
        </p:nvSpPr>
        <p:spPr>
          <a:xfrm>
            <a:off x="6690071" y="1617539"/>
            <a:ext cx="5192620" cy="432414"/>
          </a:xfrm>
          <a:prstGeom prst="roundRect">
            <a:avLst/>
          </a:prstGeom>
          <a:solidFill>
            <a:srgbClr val="C00000"/>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zh-CN" sz="2400" b="1" dirty="0">
                <a:latin typeface="FandolSong-Regular-Identity-H"/>
              </a:rPr>
              <a:t>DeepMind Chinchilla Scaling Laws</a:t>
            </a:r>
            <a:endParaRPr lang="zh-CN" altLang="en-US" sz="2400" b="1" dirty="0">
              <a:latin typeface="FandolSong-Regular-Identity-H"/>
            </a:endParaRPr>
          </a:p>
        </p:txBody>
      </p:sp>
      <p:pic>
        <p:nvPicPr>
          <p:cNvPr id="10" name="图片 9">
            <a:extLst>
              <a:ext uri="{FF2B5EF4-FFF2-40B4-BE49-F238E27FC236}">
                <a16:creationId xmlns:a16="http://schemas.microsoft.com/office/drawing/2014/main" id="{7A5C06AC-E28D-2BEB-709D-3D99BCE61B96}"/>
              </a:ext>
            </a:extLst>
          </p:cNvPr>
          <p:cNvPicPr>
            <a:picLocks noChangeAspect="1"/>
          </p:cNvPicPr>
          <p:nvPr/>
        </p:nvPicPr>
        <p:blipFill>
          <a:blip r:embed="rId6"/>
          <a:stretch>
            <a:fillRect/>
          </a:stretch>
        </p:blipFill>
        <p:spPr>
          <a:xfrm>
            <a:off x="790166" y="3919969"/>
            <a:ext cx="5072990" cy="2740703"/>
          </a:xfrm>
          <a:prstGeom prst="rect">
            <a:avLst/>
          </a:prstGeom>
        </p:spPr>
      </p:pic>
      <p:sp>
        <p:nvSpPr>
          <p:cNvPr id="12" name="文本框 11">
            <a:extLst>
              <a:ext uri="{FF2B5EF4-FFF2-40B4-BE49-F238E27FC236}">
                <a16:creationId xmlns:a16="http://schemas.microsoft.com/office/drawing/2014/main" id="{5FE72BE9-AF7E-E166-7B92-4DBCFA685E36}"/>
              </a:ext>
            </a:extLst>
          </p:cNvPr>
          <p:cNvSpPr txBox="1"/>
          <p:nvPr/>
        </p:nvSpPr>
        <p:spPr>
          <a:xfrm>
            <a:off x="670535" y="2158161"/>
            <a:ext cx="5312252" cy="1754326"/>
          </a:xfrm>
          <a:prstGeom prst="rect">
            <a:avLst/>
          </a:prstGeom>
          <a:noFill/>
        </p:spPr>
        <p:txBody>
          <a:bodyPr wrap="square">
            <a:spAutoFit/>
          </a:bodyPr>
          <a:lstStyle/>
          <a:p>
            <a:pPr marL="342900" indent="-342900" algn="just">
              <a:buFont typeface="Wingdings" panose="05000000000000000000" pitchFamily="2" charset="2"/>
              <a:buChar char="§"/>
            </a:pPr>
            <a:r>
              <a:rPr lang="zh-CN" altLang="en-US" dirty="0">
                <a:latin typeface="FandolSong-Regular-Identity-H"/>
              </a:rPr>
              <a:t>在给定训练计算量的情况下，模型性能和数据数量符合幂律关系</a:t>
            </a:r>
            <a:endParaRPr lang="en-US" altLang="zh-CN" dirty="0">
              <a:latin typeface="FandolSong-Regular-Identity-H"/>
            </a:endParaRPr>
          </a:p>
          <a:p>
            <a:pPr marL="342900" indent="-342900" algn="just">
              <a:buFont typeface="Wingdings" panose="05000000000000000000" pitchFamily="2" charset="2"/>
              <a:buChar char="§"/>
            </a:pPr>
            <a:endParaRPr lang="en-US" altLang="zh-CN" dirty="0">
              <a:latin typeface="FandolSong-Regular-Identity-H"/>
            </a:endParaRPr>
          </a:p>
          <a:p>
            <a:pPr marL="342900" indent="-342900" algn="just">
              <a:buFont typeface="Wingdings" panose="05000000000000000000" pitchFamily="2" charset="2"/>
              <a:buChar char="§"/>
            </a:pPr>
            <a:endParaRPr lang="en-US" altLang="zh-CN" dirty="0">
              <a:latin typeface="FandolSong-Regular-Identity-H"/>
            </a:endParaRPr>
          </a:p>
          <a:p>
            <a:pPr marL="342900" indent="-342900" algn="just">
              <a:buFont typeface="Wingdings" panose="05000000000000000000" pitchFamily="2" charset="2"/>
              <a:buChar char="§"/>
            </a:pPr>
            <a:r>
              <a:rPr lang="zh-CN" altLang="en-US" dirty="0">
                <a:latin typeface="FandolSong-Regular-Identity-H"/>
              </a:rPr>
              <a:t>随着训练计算量的增加，数据数量和模型大小应该同步增长，但是模型大小的增速应该更快</a:t>
            </a:r>
            <a:endParaRPr lang="zh-CN" altLang="en-US" dirty="0"/>
          </a:p>
        </p:txBody>
      </p:sp>
      <p:sp>
        <p:nvSpPr>
          <p:cNvPr id="27" name="文本框 26">
            <a:extLst>
              <a:ext uri="{FF2B5EF4-FFF2-40B4-BE49-F238E27FC236}">
                <a16:creationId xmlns:a16="http://schemas.microsoft.com/office/drawing/2014/main" id="{E6C75941-C891-DAA5-6BEF-F54F46A499D2}"/>
              </a:ext>
            </a:extLst>
          </p:cNvPr>
          <p:cNvSpPr txBox="1"/>
          <p:nvPr/>
        </p:nvSpPr>
        <p:spPr>
          <a:xfrm>
            <a:off x="4438996" y="6627168"/>
            <a:ext cx="7753004" cy="230832"/>
          </a:xfrm>
          <a:prstGeom prst="rect">
            <a:avLst/>
          </a:prstGeom>
          <a:noFill/>
        </p:spPr>
        <p:txBody>
          <a:bodyPr wrap="square">
            <a:spAutoFit/>
          </a:bodyPr>
          <a:lstStyle/>
          <a:p>
            <a:r>
              <a:rPr lang="en-US" altLang="zh-CN" sz="900" dirty="0"/>
              <a:t>Source</a:t>
            </a:r>
            <a:r>
              <a:rPr lang="zh-CN" altLang="en-US" sz="900" dirty="0"/>
              <a:t>：</a:t>
            </a:r>
            <a:r>
              <a:rPr lang="en-US" altLang="zh-CN" sz="900" dirty="0"/>
              <a:t>https://proceedings.neurips.cc/paper_files/paper/2022/hash/c1e2faff6f588870935f114ebe04a3e5-Abstract-Conference.html</a:t>
            </a:r>
            <a:endParaRPr lang="zh-CN" altLang="en-US" sz="900" dirty="0"/>
          </a:p>
        </p:txBody>
      </p:sp>
      <p:pic>
        <p:nvPicPr>
          <p:cNvPr id="29" name="图片 28">
            <a:extLst>
              <a:ext uri="{FF2B5EF4-FFF2-40B4-BE49-F238E27FC236}">
                <a16:creationId xmlns:a16="http://schemas.microsoft.com/office/drawing/2014/main" id="{7BFFBC6A-CF7E-9159-5A6C-19B1FA81BFC0}"/>
              </a:ext>
            </a:extLst>
          </p:cNvPr>
          <p:cNvPicPr>
            <a:picLocks noChangeAspect="1"/>
          </p:cNvPicPr>
          <p:nvPr/>
        </p:nvPicPr>
        <p:blipFill>
          <a:blip r:embed="rId7"/>
          <a:stretch>
            <a:fillRect/>
          </a:stretch>
        </p:blipFill>
        <p:spPr>
          <a:xfrm>
            <a:off x="6630255" y="3728836"/>
            <a:ext cx="5496439" cy="2931836"/>
          </a:xfrm>
          <a:prstGeom prst="rect">
            <a:avLst/>
          </a:prstGeom>
        </p:spPr>
      </p:pic>
      <p:pic>
        <p:nvPicPr>
          <p:cNvPr id="33" name="图片 32">
            <a:extLst>
              <a:ext uri="{FF2B5EF4-FFF2-40B4-BE49-F238E27FC236}">
                <a16:creationId xmlns:a16="http://schemas.microsoft.com/office/drawing/2014/main" id="{C63CA68D-5ECD-02C6-5D4E-F400AF9AC28A}"/>
              </a:ext>
            </a:extLst>
          </p:cNvPr>
          <p:cNvPicPr>
            <a:picLocks noChangeAspect="1"/>
          </p:cNvPicPr>
          <p:nvPr/>
        </p:nvPicPr>
        <p:blipFill>
          <a:blip r:embed="rId8"/>
          <a:stretch>
            <a:fillRect/>
          </a:stretch>
        </p:blipFill>
        <p:spPr>
          <a:xfrm>
            <a:off x="9624698" y="3384156"/>
            <a:ext cx="2317809" cy="294704"/>
          </a:xfrm>
          <a:prstGeom prst="rect">
            <a:avLst/>
          </a:prstGeom>
        </p:spPr>
      </p:pic>
      <p:sp>
        <p:nvSpPr>
          <p:cNvPr id="34" name="文本框 33">
            <a:extLst>
              <a:ext uri="{FF2B5EF4-FFF2-40B4-BE49-F238E27FC236}">
                <a16:creationId xmlns:a16="http://schemas.microsoft.com/office/drawing/2014/main" id="{B5CC47B9-5D3D-8BB1-10E0-F8FA62334BAA}"/>
              </a:ext>
            </a:extLst>
          </p:cNvPr>
          <p:cNvSpPr txBox="1"/>
          <p:nvPr/>
        </p:nvSpPr>
        <p:spPr>
          <a:xfrm>
            <a:off x="149225" y="985930"/>
            <a:ext cx="7191375"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预训练数据量 </a:t>
            </a:r>
            <a:r>
              <a:rPr lang="en-US" altLang="zh-CN" sz="2800" dirty="0"/>
              <a:t>— Scaling Laws</a:t>
            </a:r>
          </a:p>
        </p:txBody>
      </p:sp>
    </p:spTree>
    <p:extLst>
      <p:ext uri="{BB962C8B-B14F-4D97-AF65-F5344CB8AC3E}">
        <p14:creationId xmlns:p14="http://schemas.microsoft.com/office/powerpoint/2010/main" val="188100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554AF-10E0-A728-3214-0895994F1DA6}"/>
            </a:ext>
          </a:extLst>
        </p:cNvPr>
        <p:cNvGrpSpPr/>
        <p:nvPr/>
      </p:nvGrpSpPr>
      <p:grpSpPr>
        <a:xfrm>
          <a:off x="0" y="0"/>
          <a:ext cx="0" cy="0"/>
          <a:chOff x="0" y="0"/>
          <a:chExt cx="0" cy="0"/>
        </a:xfrm>
      </p:grpSpPr>
      <p:sp>
        <p:nvSpPr>
          <p:cNvPr id="7" name="object 3">
            <a:extLst>
              <a:ext uri="{FF2B5EF4-FFF2-40B4-BE49-F238E27FC236}">
                <a16:creationId xmlns:a16="http://schemas.microsoft.com/office/drawing/2014/main" id="{464EF6CE-81CB-C68C-AEFC-3D4E0F1D5F49}"/>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8.2.4 </a:t>
            </a:r>
            <a:r>
              <a:rPr lang="zh-CN" altLang="en-US" sz="3200" dirty="0">
                <a:solidFill>
                  <a:srgbClr val="0070C0"/>
                </a:solidFill>
                <a:latin typeface="微软雅黑" panose="020B0503020204020204" pitchFamily="34" charset="-122"/>
                <a:ea typeface="微软雅黑" panose="020B0503020204020204" pitchFamily="34" charset="-122"/>
              </a:rPr>
              <a:t>模型性能关系</a:t>
            </a:r>
          </a:p>
        </p:txBody>
      </p:sp>
      <p:sp>
        <p:nvSpPr>
          <p:cNvPr id="9" name="文本框 8">
            <a:extLst>
              <a:ext uri="{FF2B5EF4-FFF2-40B4-BE49-F238E27FC236}">
                <a16:creationId xmlns:a16="http://schemas.microsoft.com/office/drawing/2014/main" id="{F6B17834-3AC8-F30A-133A-991A638DA67D}"/>
              </a:ext>
            </a:extLst>
          </p:cNvPr>
          <p:cNvSpPr txBox="1"/>
          <p:nvPr/>
        </p:nvSpPr>
        <p:spPr>
          <a:xfrm>
            <a:off x="149225" y="985930"/>
            <a:ext cx="6039908"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预训练数据质量</a:t>
            </a:r>
          </a:p>
        </p:txBody>
      </p:sp>
      <p:sp>
        <p:nvSpPr>
          <p:cNvPr id="2" name="矩形: 圆角 1">
            <a:extLst>
              <a:ext uri="{FF2B5EF4-FFF2-40B4-BE49-F238E27FC236}">
                <a16:creationId xmlns:a16="http://schemas.microsoft.com/office/drawing/2014/main" id="{244AAA90-122D-B770-A2AB-8C7D1055134E}"/>
              </a:ext>
            </a:extLst>
          </p:cNvPr>
          <p:cNvSpPr/>
          <p:nvPr/>
        </p:nvSpPr>
        <p:spPr>
          <a:xfrm>
            <a:off x="228600" y="1538452"/>
            <a:ext cx="11734800" cy="613363"/>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高质量的预训练数据是优化 </a:t>
            </a:r>
            <a:r>
              <a:rPr lang="en-US" altLang="zh-CN" sz="2800" b="1" dirty="0">
                <a:solidFill>
                  <a:schemeClr val="bg1"/>
                </a:solidFill>
                <a:latin typeface="微软雅黑" panose="020B0503020204020204" pitchFamily="34" charset="-122"/>
                <a:ea typeface="微软雅黑" panose="020B0503020204020204" pitchFamily="34" charset="-122"/>
              </a:rPr>
              <a:t>LLMs </a:t>
            </a:r>
            <a:r>
              <a:rPr lang="zh-CN" altLang="en-US" sz="2800" b="1" dirty="0">
                <a:solidFill>
                  <a:schemeClr val="bg1"/>
                </a:solidFill>
                <a:latin typeface="微软雅黑" panose="020B0503020204020204" pitchFamily="34" charset="-122"/>
                <a:ea typeface="微软雅黑" panose="020B0503020204020204" pitchFamily="34" charset="-122"/>
              </a:rPr>
              <a:t>性能的关键要素之一</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DF1BAE3-2C4F-9F47-69C9-5862ED6349A1}"/>
              </a:ext>
            </a:extLst>
          </p:cNvPr>
          <p:cNvSpPr txBox="1"/>
          <p:nvPr/>
        </p:nvSpPr>
        <p:spPr>
          <a:xfrm>
            <a:off x="149225" y="2260626"/>
            <a:ext cx="4114430"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400" dirty="0">
                <a:solidFill>
                  <a:schemeClr val="tx1"/>
                </a:solidFill>
              </a:rPr>
              <a:t>数据低质量表现形式</a:t>
            </a:r>
          </a:p>
        </p:txBody>
      </p:sp>
      <p:grpSp>
        <p:nvGrpSpPr>
          <p:cNvPr id="4" name="组合 3">
            <a:extLst>
              <a:ext uri="{FF2B5EF4-FFF2-40B4-BE49-F238E27FC236}">
                <a16:creationId xmlns:a16="http://schemas.microsoft.com/office/drawing/2014/main" id="{A9523F0F-7BA4-2ABA-07B7-5A892C9626FD}"/>
              </a:ext>
            </a:extLst>
          </p:cNvPr>
          <p:cNvGrpSpPr/>
          <p:nvPr/>
        </p:nvGrpSpPr>
        <p:grpSpPr>
          <a:xfrm>
            <a:off x="609782" y="2725466"/>
            <a:ext cx="5683395" cy="397522"/>
            <a:chOff x="149226" y="1476694"/>
            <a:chExt cx="6876907" cy="481001"/>
          </a:xfrm>
        </p:grpSpPr>
        <p:sp>
          <p:nvSpPr>
            <p:cNvPr id="5" name="矩形 4">
              <a:extLst>
                <a:ext uri="{FF2B5EF4-FFF2-40B4-BE49-F238E27FC236}">
                  <a16:creationId xmlns:a16="http://schemas.microsoft.com/office/drawing/2014/main" id="{10DC5394-25AB-0076-D18C-188899EE8C59}"/>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微软雅黑" panose="020B0503020204020204" pitchFamily="34" charset="-122"/>
                  <a:ea typeface="微软雅黑" panose="020B0503020204020204" pitchFamily="34" charset="-122"/>
                </a:rPr>
                <a:t>噪声数据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45E8C0E-E138-34E3-8CDA-E3BACE63E5B0}"/>
                </a:ext>
              </a:extLst>
            </p:cNvPr>
            <p:cNvSpPr/>
            <p:nvPr/>
          </p:nvSpPr>
          <p:spPr>
            <a:xfrm>
              <a:off x="2114550" y="1476694"/>
              <a:ext cx="491158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微软雅黑" panose="020B0503020204020204" pitchFamily="34" charset="-122"/>
                  <a:ea typeface="微软雅黑" panose="020B0503020204020204" pitchFamily="34" charset="-122"/>
                </a:rPr>
                <a:t>对模型训练和性能产生负面影响</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0F6F7C91-74C1-D034-71B1-76CACC49459C}"/>
              </a:ext>
            </a:extLst>
          </p:cNvPr>
          <p:cNvGrpSpPr/>
          <p:nvPr/>
        </p:nvGrpSpPr>
        <p:grpSpPr>
          <a:xfrm>
            <a:off x="609782" y="3231799"/>
            <a:ext cx="7712951" cy="397522"/>
            <a:chOff x="149226" y="1476694"/>
            <a:chExt cx="9332669" cy="481001"/>
          </a:xfrm>
        </p:grpSpPr>
        <p:sp>
          <p:nvSpPr>
            <p:cNvPr id="10" name="矩形 9">
              <a:extLst>
                <a:ext uri="{FF2B5EF4-FFF2-40B4-BE49-F238E27FC236}">
                  <a16:creationId xmlns:a16="http://schemas.microsoft.com/office/drawing/2014/main" id="{AEAA4BA3-6227-7546-4F30-A74CF8561906}"/>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微软雅黑" panose="020B0503020204020204" pitchFamily="34" charset="-122"/>
                  <a:ea typeface="微软雅黑" panose="020B0503020204020204" pitchFamily="34" charset="-122"/>
                </a:rPr>
                <a:t>有毒内容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80E7A14F-4207-16FA-3BD7-03CA02BC334A}"/>
                </a:ext>
              </a:extLst>
            </p:cNvPr>
            <p:cNvSpPr/>
            <p:nvPr/>
          </p:nvSpPr>
          <p:spPr>
            <a:xfrm>
              <a:off x="2114550" y="1476694"/>
              <a:ext cx="7367345"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微软雅黑" panose="020B0503020204020204" pitchFamily="34" charset="-122"/>
                  <a:ea typeface="微软雅黑" panose="020B0503020204020204" pitchFamily="34" charset="-122"/>
                </a:rPr>
                <a:t>生成毒性文本的能力下降，而识别毒性的能力提高</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2338F130-4D6F-B822-0669-743C19F7088E}"/>
              </a:ext>
            </a:extLst>
          </p:cNvPr>
          <p:cNvGrpSpPr/>
          <p:nvPr/>
        </p:nvGrpSpPr>
        <p:grpSpPr>
          <a:xfrm>
            <a:off x="609782" y="3738134"/>
            <a:ext cx="11209685" cy="397522"/>
            <a:chOff x="149226" y="1476694"/>
            <a:chExt cx="13563717" cy="481001"/>
          </a:xfrm>
        </p:grpSpPr>
        <p:sp>
          <p:nvSpPr>
            <p:cNvPr id="13" name="矩形 12">
              <a:extLst>
                <a:ext uri="{FF2B5EF4-FFF2-40B4-BE49-F238E27FC236}">
                  <a16:creationId xmlns:a16="http://schemas.microsoft.com/office/drawing/2014/main" id="{49C37407-E6F4-F259-6BFC-85FE4D944E96}"/>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微软雅黑" panose="020B0503020204020204" pitchFamily="34" charset="-122"/>
                  <a:ea typeface="微软雅黑" panose="020B0503020204020204" pitchFamily="34" charset="-122"/>
                </a:rPr>
                <a:t>重复内容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5E71C1C8-2A8D-D5EA-3A4D-98B638B9FB11}"/>
                </a:ext>
              </a:extLst>
            </p:cNvPr>
            <p:cNvSpPr/>
            <p:nvPr/>
          </p:nvSpPr>
          <p:spPr>
            <a:xfrm>
              <a:off x="2114549" y="1476694"/>
              <a:ext cx="11598394"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微软雅黑" panose="020B0503020204020204" pitchFamily="34" charset="-122"/>
                  <a:ea typeface="微软雅黑" panose="020B0503020204020204" pitchFamily="34" charset="-122"/>
                </a:rPr>
                <a:t>导致模型性能在初始阶段下降，影响模型在上下文信息中进行有效信息抽取的能力</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6470DCE7-F9F3-DC14-8713-5FBB1EAB2353}"/>
              </a:ext>
            </a:extLst>
          </p:cNvPr>
          <p:cNvSpPr txBox="1"/>
          <p:nvPr/>
        </p:nvSpPr>
        <p:spPr>
          <a:xfrm>
            <a:off x="304798" y="4938592"/>
            <a:ext cx="7297785" cy="369332"/>
          </a:xfrm>
          <a:prstGeom prst="rect">
            <a:avLst/>
          </a:prstGeom>
          <a:noFill/>
        </p:spPr>
        <p:txBody>
          <a:bodyPr wrap="square">
            <a:spAutoFit/>
          </a:bodyPr>
          <a:lstStyle/>
          <a:p>
            <a:r>
              <a:rPr lang="zh-CN" altLang="en-US" b="1" dirty="0"/>
              <a:t>数据源</a:t>
            </a:r>
            <a:r>
              <a:rPr lang="en-US" altLang="zh-CN" b="1" dirty="0"/>
              <a:t>1</a:t>
            </a:r>
            <a:r>
              <a:rPr lang="zh-CN" altLang="en-US" b="1" dirty="0"/>
              <a:t>：</a:t>
            </a:r>
            <a:r>
              <a:rPr lang="en-US" dirty="0"/>
              <a:t>https://blog.csdn.net/u011559552/article/details/142217358</a:t>
            </a:r>
          </a:p>
        </p:txBody>
      </p:sp>
      <p:sp>
        <p:nvSpPr>
          <p:cNvPr id="24" name="文本框 23">
            <a:extLst>
              <a:ext uri="{FF2B5EF4-FFF2-40B4-BE49-F238E27FC236}">
                <a16:creationId xmlns:a16="http://schemas.microsoft.com/office/drawing/2014/main" id="{09C90AC8-AF92-DE20-DAA8-8380F9678E5D}"/>
              </a:ext>
            </a:extLst>
          </p:cNvPr>
          <p:cNvSpPr txBox="1"/>
          <p:nvPr/>
        </p:nvSpPr>
        <p:spPr>
          <a:xfrm>
            <a:off x="481013" y="4351481"/>
            <a:ext cx="11229974"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algn="ctr"/>
            <a:r>
              <a:rPr lang="zh-CN" altLang="en-US" sz="2400" dirty="0">
                <a:solidFill>
                  <a:schemeClr val="tx1"/>
                </a:solidFill>
                <a:latin typeface="仿宋" panose="02010609060101010101" pitchFamily="49" charset="-122"/>
                <a:ea typeface="仿宋" panose="02010609060101010101" pitchFamily="49" charset="-122"/>
              </a:rPr>
              <a:t>思考：什么样的数据集才是高质量的预训练数据？</a:t>
            </a:r>
          </a:p>
        </p:txBody>
      </p:sp>
      <p:sp>
        <p:nvSpPr>
          <p:cNvPr id="25" name="文本框 24">
            <a:extLst>
              <a:ext uri="{FF2B5EF4-FFF2-40B4-BE49-F238E27FC236}">
                <a16:creationId xmlns:a16="http://schemas.microsoft.com/office/drawing/2014/main" id="{367212D8-36D0-E9E2-FBBE-9196E3C3734E}"/>
              </a:ext>
            </a:extLst>
          </p:cNvPr>
          <p:cNvSpPr txBox="1"/>
          <p:nvPr/>
        </p:nvSpPr>
        <p:spPr>
          <a:xfrm>
            <a:off x="304798" y="5265304"/>
            <a:ext cx="8543111" cy="369332"/>
          </a:xfrm>
          <a:prstGeom prst="rect">
            <a:avLst/>
          </a:prstGeom>
          <a:noFill/>
        </p:spPr>
        <p:txBody>
          <a:bodyPr wrap="square">
            <a:spAutoFit/>
          </a:bodyPr>
          <a:lstStyle/>
          <a:p>
            <a:r>
              <a:rPr lang="zh-CN" altLang="en-US" b="1" dirty="0"/>
              <a:t>数据源</a:t>
            </a:r>
            <a:r>
              <a:rPr lang="en-US" altLang="zh-CN" b="1" dirty="0"/>
              <a:t>2</a:t>
            </a:r>
            <a:r>
              <a:rPr lang="zh-CN" altLang="en-US" b="1" dirty="0"/>
              <a:t>：</a:t>
            </a:r>
            <a:r>
              <a:rPr lang="en-US" dirty="0"/>
              <a:t>https://github.com/lonePatient/awesome-pretrained-chinese-nlp-models</a:t>
            </a:r>
          </a:p>
        </p:txBody>
      </p:sp>
      <p:sp>
        <p:nvSpPr>
          <p:cNvPr id="26" name="文本框 25">
            <a:extLst>
              <a:ext uri="{FF2B5EF4-FFF2-40B4-BE49-F238E27FC236}">
                <a16:creationId xmlns:a16="http://schemas.microsoft.com/office/drawing/2014/main" id="{7AA8D58B-F114-6C34-0124-44CFB690BFA0}"/>
              </a:ext>
            </a:extLst>
          </p:cNvPr>
          <p:cNvSpPr txBox="1"/>
          <p:nvPr/>
        </p:nvSpPr>
        <p:spPr>
          <a:xfrm>
            <a:off x="304799" y="5592015"/>
            <a:ext cx="5181602" cy="369332"/>
          </a:xfrm>
          <a:prstGeom prst="rect">
            <a:avLst/>
          </a:prstGeom>
          <a:noFill/>
        </p:spPr>
        <p:txBody>
          <a:bodyPr wrap="square">
            <a:spAutoFit/>
          </a:bodyPr>
          <a:lstStyle/>
          <a:p>
            <a:r>
              <a:rPr lang="zh-CN" altLang="en-US" b="1" dirty="0"/>
              <a:t>数据源</a:t>
            </a:r>
            <a:r>
              <a:rPr lang="en-US" altLang="zh-CN" b="1" dirty="0"/>
              <a:t>3</a:t>
            </a:r>
            <a:r>
              <a:rPr lang="zh-CN" altLang="en-US" b="1" dirty="0"/>
              <a:t>：</a:t>
            </a:r>
            <a:r>
              <a:rPr lang="en-US" dirty="0"/>
              <a:t>https://gitee.com/oschina/awesome-llm</a:t>
            </a:r>
          </a:p>
        </p:txBody>
      </p:sp>
      <p:sp>
        <p:nvSpPr>
          <p:cNvPr id="29" name="矩形: 圆角 28">
            <a:extLst>
              <a:ext uri="{FF2B5EF4-FFF2-40B4-BE49-F238E27FC236}">
                <a16:creationId xmlns:a16="http://schemas.microsoft.com/office/drawing/2014/main" id="{F367FC65-C57D-0F74-C4F7-E2D130606397}"/>
              </a:ext>
            </a:extLst>
          </p:cNvPr>
          <p:cNvSpPr/>
          <p:nvPr/>
        </p:nvSpPr>
        <p:spPr>
          <a:xfrm>
            <a:off x="2206440" y="4323085"/>
            <a:ext cx="1068977" cy="438948"/>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思考</a:t>
            </a: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B6B4C55-B3A3-46CF-B306-B29705CE5235}"/>
              </a:ext>
            </a:extLst>
          </p:cNvPr>
          <p:cNvSpPr txBox="1"/>
          <p:nvPr/>
        </p:nvSpPr>
        <p:spPr>
          <a:xfrm>
            <a:off x="454886" y="6165404"/>
            <a:ext cx="11229974"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algn="ctr"/>
            <a:r>
              <a:rPr lang="zh-CN" altLang="en-US" sz="2400" dirty="0">
                <a:solidFill>
                  <a:schemeClr val="tx1"/>
                </a:solidFill>
                <a:latin typeface="仿宋" panose="02010609060101010101" pitchFamily="49" charset="-122"/>
                <a:ea typeface="仿宋" panose="02010609060101010101" pitchFamily="49" charset="-122"/>
              </a:rPr>
              <a:t>思考还有什么因素会影响大模型预训练性能？</a:t>
            </a:r>
          </a:p>
        </p:txBody>
      </p:sp>
      <p:sp>
        <p:nvSpPr>
          <p:cNvPr id="31" name="矩形: 圆角 30">
            <a:extLst>
              <a:ext uri="{FF2B5EF4-FFF2-40B4-BE49-F238E27FC236}">
                <a16:creationId xmlns:a16="http://schemas.microsoft.com/office/drawing/2014/main" id="{646377F2-A961-3D72-9077-35CF62E79D1C}"/>
              </a:ext>
            </a:extLst>
          </p:cNvPr>
          <p:cNvSpPr/>
          <p:nvPr/>
        </p:nvSpPr>
        <p:spPr>
          <a:xfrm>
            <a:off x="2206440" y="6137008"/>
            <a:ext cx="1068977" cy="438948"/>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思考</a:t>
            </a: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8600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2B0AAAD-4F14-6A7D-3EE4-38F256A624A7}"/>
              </a:ext>
            </a:extLst>
          </p:cNvPr>
          <p:cNvPicPr>
            <a:picLocks noChangeAspect="1"/>
          </p:cNvPicPr>
          <p:nvPr/>
        </p:nvPicPr>
        <p:blipFill>
          <a:blip r:embed="rId3"/>
          <a:stretch>
            <a:fillRect/>
          </a:stretch>
        </p:blipFill>
        <p:spPr>
          <a:xfrm>
            <a:off x="378785" y="3012833"/>
            <a:ext cx="5523759" cy="2570686"/>
          </a:xfrm>
          <a:prstGeom prst="rect">
            <a:avLst/>
          </a:prstGeom>
        </p:spPr>
      </p:pic>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8.2.4 </a:t>
            </a:r>
            <a:r>
              <a:rPr lang="zh-CN" altLang="en-US" sz="3200" dirty="0">
                <a:solidFill>
                  <a:srgbClr val="0070C0"/>
                </a:solidFill>
                <a:latin typeface="微软雅黑" panose="020B0503020204020204" pitchFamily="34" charset="-122"/>
                <a:ea typeface="微软雅黑" panose="020B0503020204020204" pitchFamily="34" charset="-122"/>
              </a:rPr>
              <a:t>模型性能关系</a:t>
            </a:r>
          </a:p>
        </p:txBody>
      </p:sp>
      <p:sp>
        <p:nvSpPr>
          <p:cNvPr id="5" name="文本框 4">
            <a:extLst>
              <a:ext uri="{FF2B5EF4-FFF2-40B4-BE49-F238E27FC236}">
                <a16:creationId xmlns:a16="http://schemas.microsoft.com/office/drawing/2014/main" id="{61290A97-5543-8907-2F59-C012140F1382}"/>
              </a:ext>
            </a:extLst>
          </p:cNvPr>
          <p:cNvSpPr txBox="1"/>
          <p:nvPr/>
        </p:nvSpPr>
        <p:spPr>
          <a:xfrm>
            <a:off x="583474" y="1483633"/>
            <a:ext cx="9265920" cy="1422954"/>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zh-CN" altLang="en-US" sz="2000" i="0" dirty="0">
                <a:solidFill>
                  <a:srgbClr val="121212"/>
                </a:solidFill>
                <a:effectLst/>
                <a:latin typeface="+mn-ea"/>
              </a:rPr>
              <a:t>预训练数据集和评估数据集之间的时间不对齐会导致模型性能下降</a:t>
            </a:r>
          </a:p>
          <a:p>
            <a:pPr marL="285750" indent="-285750" algn="just">
              <a:lnSpc>
                <a:spcPct val="150000"/>
              </a:lnSpc>
              <a:buFont typeface="Wingdings" panose="05000000000000000000" pitchFamily="2" charset="2"/>
              <a:buChar char="q"/>
            </a:pPr>
            <a:r>
              <a:rPr lang="zh-CN" altLang="en-US" sz="2000" i="0" dirty="0">
                <a:solidFill>
                  <a:srgbClr val="121212"/>
                </a:solidFill>
                <a:effectLst/>
                <a:latin typeface="+mn-ea"/>
              </a:rPr>
              <a:t>时间不对齐问题不容易用微调来解决</a:t>
            </a:r>
          </a:p>
          <a:p>
            <a:pPr marL="285750" indent="-285750" algn="just">
              <a:lnSpc>
                <a:spcPct val="150000"/>
              </a:lnSpc>
              <a:buFont typeface="Wingdings" panose="05000000000000000000" pitchFamily="2" charset="2"/>
              <a:buChar char="q"/>
            </a:pPr>
            <a:r>
              <a:rPr lang="zh-CN" altLang="en-US" sz="2000" i="0" dirty="0">
                <a:solidFill>
                  <a:srgbClr val="121212"/>
                </a:solidFill>
                <a:effectLst/>
                <a:latin typeface="+mn-ea"/>
              </a:rPr>
              <a:t>时间不对齐导致的性能下降在更大的模型上更显著</a:t>
            </a:r>
            <a:endParaRPr lang="zh-CN" altLang="en-US" sz="2000" b="0" i="0" dirty="0">
              <a:effectLst/>
              <a:latin typeface="+mn-ea"/>
            </a:endParaRPr>
          </a:p>
        </p:txBody>
      </p:sp>
      <p:sp>
        <p:nvSpPr>
          <p:cNvPr id="6" name="文本框 5">
            <a:extLst>
              <a:ext uri="{FF2B5EF4-FFF2-40B4-BE49-F238E27FC236}">
                <a16:creationId xmlns:a16="http://schemas.microsoft.com/office/drawing/2014/main" id="{E9BC2624-BA9D-35F1-5291-643DD6D1B62E}"/>
              </a:ext>
            </a:extLst>
          </p:cNvPr>
          <p:cNvSpPr txBox="1"/>
          <p:nvPr/>
        </p:nvSpPr>
        <p:spPr>
          <a:xfrm>
            <a:off x="0" y="6581001"/>
            <a:ext cx="11893552" cy="276999"/>
          </a:xfrm>
          <a:prstGeom prst="rect">
            <a:avLst/>
          </a:prstGeom>
          <a:noFill/>
        </p:spPr>
        <p:txBody>
          <a:bodyPr wrap="square">
            <a:spAutoFit/>
          </a:bodyPr>
          <a:lstStyle/>
          <a:p>
            <a:r>
              <a:rPr lang="en-US" sz="1200" b="0" i="0" dirty="0">
                <a:effectLst/>
                <a:latin typeface="D-DINExp"/>
              </a:rPr>
              <a:t>[1] Shayne </a:t>
            </a:r>
            <a:r>
              <a:rPr lang="en-US" sz="1200" b="0" i="0" dirty="0" err="1">
                <a:effectLst/>
                <a:latin typeface="D-DINExp"/>
              </a:rPr>
              <a:t>Longpre</a:t>
            </a:r>
            <a:r>
              <a:rPr lang="en-US" sz="1200" b="0" i="0" dirty="0">
                <a:effectLst/>
                <a:latin typeface="D-DINExp"/>
              </a:rPr>
              <a:t> et al. 2023. A </a:t>
            </a:r>
            <a:r>
              <a:rPr lang="en-US" sz="1200" b="0" i="0" dirty="0" err="1">
                <a:effectLst/>
                <a:latin typeface="D-DINExp"/>
              </a:rPr>
              <a:t>pretrainer's</a:t>
            </a:r>
            <a:r>
              <a:rPr lang="en-US" sz="1200" b="0" i="0" dirty="0">
                <a:effectLst/>
                <a:latin typeface="D-DINExp"/>
              </a:rPr>
              <a:t> guide to training data: Measuring the effects of data age, domain coverage, quality, &amp; toxicity. </a:t>
            </a:r>
            <a:r>
              <a:rPr lang="en-US" sz="1200" b="0" i="0" dirty="0" err="1">
                <a:effectLst/>
                <a:latin typeface="D-DINExp"/>
              </a:rPr>
              <a:t>arXiv</a:t>
            </a:r>
            <a:r>
              <a:rPr lang="en-US" sz="1200" b="0" i="0" dirty="0">
                <a:effectLst/>
                <a:latin typeface="D-DINExp"/>
              </a:rPr>
              <a:t> preprint arXiv:2305.13169.</a:t>
            </a:r>
            <a:endParaRPr lang="en-US" sz="1200" dirty="0"/>
          </a:p>
        </p:txBody>
      </p:sp>
      <p:sp>
        <p:nvSpPr>
          <p:cNvPr id="8" name="文本框 7">
            <a:extLst>
              <a:ext uri="{FF2B5EF4-FFF2-40B4-BE49-F238E27FC236}">
                <a16:creationId xmlns:a16="http://schemas.microsoft.com/office/drawing/2014/main" id="{9011B003-37E5-4440-5BF6-D38DB15C6E84}"/>
              </a:ext>
            </a:extLst>
          </p:cNvPr>
          <p:cNvSpPr txBox="1"/>
          <p:nvPr/>
        </p:nvSpPr>
        <p:spPr>
          <a:xfrm>
            <a:off x="149225" y="985930"/>
            <a:ext cx="7618821"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预训练数据质量 </a:t>
            </a:r>
            <a:r>
              <a:rPr lang="en-US" altLang="zh-CN" sz="2800" dirty="0"/>
              <a:t>— </a:t>
            </a:r>
            <a:r>
              <a:rPr lang="zh-CN" altLang="en-US" sz="2800" dirty="0"/>
              <a:t>数据年龄（时效性）</a:t>
            </a:r>
          </a:p>
        </p:txBody>
      </p:sp>
      <p:pic>
        <p:nvPicPr>
          <p:cNvPr id="11" name="图片 10">
            <a:extLst>
              <a:ext uri="{FF2B5EF4-FFF2-40B4-BE49-F238E27FC236}">
                <a16:creationId xmlns:a16="http://schemas.microsoft.com/office/drawing/2014/main" id="{617F0FFE-CA1A-A7F0-C01D-BF6988DD2367}"/>
              </a:ext>
            </a:extLst>
          </p:cNvPr>
          <p:cNvPicPr>
            <a:picLocks noChangeAspect="1"/>
          </p:cNvPicPr>
          <p:nvPr/>
        </p:nvPicPr>
        <p:blipFill>
          <a:blip r:embed="rId4"/>
          <a:stretch>
            <a:fillRect/>
          </a:stretch>
        </p:blipFill>
        <p:spPr>
          <a:xfrm>
            <a:off x="6248400" y="3130568"/>
            <a:ext cx="5645152" cy="2358945"/>
          </a:xfrm>
          <a:prstGeom prst="rect">
            <a:avLst/>
          </a:prstGeom>
        </p:spPr>
      </p:pic>
      <p:sp>
        <p:nvSpPr>
          <p:cNvPr id="12" name="矩形: 圆角 11">
            <a:extLst>
              <a:ext uri="{FF2B5EF4-FFF2-40B4-BE49-F238E27FC236}">
                <a16:creationId xmlns:a16="http://schemas.microsoft.com/office/drawing/2014/main" id="{1ADFDDC9-2C22-5CD5-CA5E-A28843D17EFE}"/>
              </a:ext>
            </a:extLst>
          </p:cNvPr>
          <p:cNvSpPr/>
          <p:nvPr/>
        </p:nvSpPr>
        <p:spPr>
          <a:xfrm>
            <a:off x="102597" y="5698121"/>
            <a:ext cx="12001137" cy="882880"/>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综上所述，预训练数据的来源、数量、质量和时效都是影响 </a:t>
            </a:r>
            <a:r>
              <a:rPr lang="en-US" altLang="zh-CN" sz="2800" b="1" dirty="0">
                <a:solidFill>
                  <a:schemeClr val="bg1"/>
                </a:solidFill>
                <a:latin typeface="微软雅黑" panose="020B0503020204020204" pitchFamily="34" charset="-122"/>
                <a:ea typeface="微软雅黑" panose="020B0503020204020204" pitchFamily="34" charset="-122"/>
              </a:rPr>
              <a:t>LLMs </a:t>
            </a:r>
            <a:r>
              <a:rPr lang="zh-CN" altLang="en-US" sz="2800" b="1" dirty="0">
                <a:solidFill>
                  <a:schemeClr val="bg1"/>
                </a:solidFill>
                <a:latin typeface="微软雅黑" panose="020B0503020204020204" pitchFamily="34" charset="-122"/>
                <a:ea typeface="微软雅黑" panose="020B0503020204020204" pitchFamily="34" charset="-122"/>
              </a:rPr>
              <a:t>性能的重要因素。需要进行细致的优化，从而提升 </a:t>
            </a:r>
            <a:r>
              <a:rPr lang="en-US" altLang="zh-CN" sz="2800" b="1" dirty="0">
                <a:solidFill>
                  <a:schemeClr val="bg1"/>
                </a:solidFill>
                <a:latin typeface="微软雅黑" panose="020B0503020204020204" pitchFamily="34" charset="-122"/>
                <a:ea typeface="微软雅黑" panose="020B0503020204020204" pitchFamily="34" charset="-122"/>
              </a:rPr>
              <a:t>LLMs </a:t>
            </a:r>
            <a:r>
              <a:rPr lang="zh-CN" altLang="en-US" sz="2800" b="1" dirty="0">
                <a:solidFill>
                  <a:schemeClr val="bg1"/>
                </a:solidFill>
                <a:latin typeface="微软雅黑" panose="020B0503020204020204" pitchFamily="34" charset="-122"/>
                <a:ea typeface="微软雅黑" panose="020B0503020204020204" pitchFamily="34" charset="-122"/>
              </a:rPr>
              <a:t>在泛化场景性能 </a:t>
            </a:r>
          </a:p>
        </p:txBody>
      </p:sp>
    </p:spTree>
    <p:extLst>
      <p:ext uri="{BB962C8B-B14F-4D97-AF65-F5344CB8AC3E}">
        <p14:creationId xmlns:p14="http://schemas.microsoft.com/office/powerpoint/2010/main" val="97245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custDataLst>
              <p:tags r:id="rId1"/>
            </p:custDataLst>
          </p:nvPr>
        </p:nvSpPr>
        <p:spPr>
          <a:xfrm>
            <a:off x="975360" y="1776307"/>
            <a:ext cx="3876040" cy="3606500"/>
          </a:xfrm>
          <a:prstGeom prst="rect">
            <a:avLst/>
          </a:prstGeom>
        </p:spPr>
        <p:txBody>
          <a:bodyPr vert="horz" wrap="square" lIns="0" tIns="15240" rIns="0" bIns="0" rtlCol="0">
            <a:spAutoFit/>
          </a:bodyPr>
          <a:lstStyle/>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8.1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概述</a:t>
            </a:r>
            <a:endPar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预训练数据工程</a:t>
            </a: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8.2.1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预训练数据源</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8.2.2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多模态数据集</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8.2.3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数据处理</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8.2.4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模型性能关系</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5" name="object 2"/>
          <p:cNvSpPr txBox="1"/>
          <p:nvPr>
            <p:custDataLst>
              <p:tags r:id="rId2"/>
            </p:custDataLst>
          </p:nvPr>
        </p:nvSpPr>
        <p:spPr>
          <a:xfrm>
            <a:off x="6004560" y="1776307"/>
            <a:ext cx="4053840" cy="3052502"/>
          </a:xfrm>
          <a:prstGeom prst="rect">
            <a:avLst/>
          </a:prstGeom>
        </p:spPr>
        <p:txBody>
          <a:bodyPr vert="horz" wrap="square" lIns="0" tIns="15240" rIns="0" bIns="0" rtlCol="0">
            <a:spAutoFit/>
          </a:bodyPr>
          <a:lstStyle/>
          <a:p>
            <a:pPr>
              <a:lnSpc>
                <a:spcPct val="150000"/>
              </a:lnSpc>
              <a:tabLst>
                <a:tab pos="425958" algn="l"/>
                <a:tab pos="426720" algn="l"/>
              </a:tabLst>
            </a:pPr>
            <a:endParaRPr lang="en-US" altLang="zh-CN" sz="312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432054" indent="-432054">
              <a:lnSpc>
                <a:spcPct val="150000"/>
              </a:lnSpc>
              <a:buFont typeface="Arial" panose="020B0604020202020204"/>
              <a:buChar char="•"/>
              <a:tabLst>
                <a:tab pos="425958" algn="l"/>
                <a:tab pos="426720" algn="l"/>
              </a:tabLst>
            </a:pPr>
            <a:r>
              <a:rPr lang="en-US" altLang="zh-CN"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8.3 </a:t>
            </a:r>
            <a:r>
              <a:rPr lang="zh-CN" altLang="en-US"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预训练方法</a:t>
            </a:r>
          </a:p>
          <a:p>
            <a:pPr marL="980694" lvl="1" indent="-432054">
              <a:lnSpc>
                <a:spcPct val="150000"/>
              </a:lnSpc>
              <a:buFont typeface="Arial" panose="020B0604020202020204"/>
              <a:buChar char="•"/>
              <a:tabLst>
                <a:tab pos="425958" algn="l"/>
                <a:tab pos="426720" algn="l"/>
              </a:tabLst>
            </a:pPr>
            <a:r>
              <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8.3.1 </a:t>
            </a:r>
            <a:r>
              <a:rPr lang="zh-CN" altLang="en-US"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预训练任务</a:t>
            </a:r>
            <a:endPar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8.3.2 </a:t>
            </a:r>
            <a:r>
              <a:rPr lang="zh-CN" altLang="en-US"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优化参数设置</a:t>
            </a:r>
            <a:endParaRPr lang="zh-CN" altLang="en-US"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8.3.3 </a:t>
            </a:r>
            <a:r>
              <a:rPr lang="zh-CN" altLang="en-US"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sym typeface="+mn-ea"/>
              </a:rPr>
              <a:t>可扩展训练技术</a:t>
            </a:r>
            <a:endPar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3" name="object 2">
            <a:extLst>
              <a:ext uri="{FF2B5EF4-FFF2-40B4-BE49-F238E27FC236}">
                <a16:creationId xmlns:a16="http://schemas.microsoft.com/office/drawing/2014/main" id="{39EC66E2-8433-3E94-1A1C-CDE7F28F4916}"/>
              </a:ext>
            </a:extLst>
          </p:cNvPr>
          <p:cNvSpPr txBox="1"/>
          <p:nvPr>
            <p:custDataLst>
              <p:tags r:id="rId3"/>
            </p:custDataLst>
          </p:nvPr>
        </p:nvSpPr>
        <p:spPr>
          <a:xfrm>
            <a:off x="6004560" y="4828809"/>
            <a:ext cx="4053840" cy="650756"/>
          </a:xfrm>
          <a:prstGeom prst="rect">
            <a:avLst/>
          </a:prstGeom>
        </p:spPr>
        <p:txBody>
          <a:bodyPr vert="horz" wrap="square" lIns="0" tIns="15240" rIns="0" bIns="0" rtlCol="0">
            <a:spAutoFit/>
          </a:bodyPr>
          <a:lstStyle/>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8.4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讨论</a:t>
            </a:r>
            <a:endPar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6" name="object 3">
            <a:extLst>
              <a:ext uri="{FF2B5EF4-FFF2-40B4-BE49-F238E27FC236}">
                <a16:creationId xmlns:a16="http://schemas.microsoft.com/office/drawing/2014/main" id="{2686F70C-2B04-5C56-9D45-AAA146A1F9D9}"/>
              </a:ext>
            </a:extLst>
          </p:cNvPr>
          <p:cNvSpPr txBox="1">
            <a:spLocks/>
          </p:cNvSpPr>
          <p:nvPr/>
        </p:nvSpPr>
        <p:spPr>
          <a:xfrm>
            <a:off x="535940" y="380491"/>
            <a:ext cx="5560060" cy="566420"/>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zh-CN" altLang="en-US" dirty="0">
                <a:solidFill>
                  <a:srgbClr val="0070C0"/>
                </a:solidFill>
                <a:latin typeface="微软雅黑" panose="020B0503020204020204" pitchFamily="34" charset="-122"/>
                <a:ea typeface="微软雅黑" panose="020B0503020204020204" pitchFamily="34" charset="-122"/>
              </a:rPr>
              <a:t>本章内容</a:t>
            </a:r>
          </a:p>
        </p:txBody>
      </p:sp>
    </p:spTree>
    <p:extLst>
      <p:ext uri="{BB962C8B-B14F-4D97-AF65-F5344CB8AC3E}">
        <p14:creationId xmlns:p14="http://schemas.microsoft.com/office/powerpoint/2010/main" val="632066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2C9D4-4FA0-FB7A-5DED-0440996A9CE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0619D855-CD55-9AF8-46F3-A4C994CD448B}"/>
              </a:ext>
            </a:extLst>
          </p:cNvPr>
          <p:cNvPicPr>
            <a:picLocks noChangeAspect="1"/>
          </p:cNvPicPr>
          <p:nvPr/>
        </p:nvPicPr>
        <p:blipFill>
          <a:blip r:embed="rId3"/>
          <a:stretch>
            <a:fillRect/>
          </a:stretch>
        </p:blipFill>
        <p:spPr>
          <a:xfrm>
            <a:off x="696000" y="981205"/>
            <a:ext cx="10800000" cy="5627072"/>
          </a:xfrm>
          <a:prstGeom prst="rect">
            <a:avLst/>
          </a:prstGeom>
        </p:spPr>
      </p:pic>
      <p:sp>
        <p:nvSpPr>
          <p:cNvPr id="10" name="文本框 9">
            <a:extLst>
              <a:ext uri="{FF2B5EF4-FFF2-40B4-BE49-F238E27FC236}">
                <a16:creationId xmlns:a16="http://schemas.microsoft.com/office/drawing/2014/main" id="{16C2D18B-9199-2320-EA02-7AE93F68C79F}"/>
              </a:ext>
            </a:extLst>
          </p:cNvPr>
          <p:cNvSpPr txBox="1"/>
          <p:nvPr/>
        </p:nvSpPr>
        <p:spPr>
          <a:xfrm>
            <a:off x="-41059" y="6581001"/>
            <a:ext cx="11876743" cy="276999"/>
          </a:xfrm>
          <a:prstGeom prst="rect">
            <a:avLst/>
          </a:prstGeom>
          <a:noFill/>
        </p:spPr>
        <p:txBody>
          <a:bodyPr wrap="square">
            <a:spAutoFit/>
          </a:bodyPr>
          <a:lstStyle/>
          <a:p>
            <a:r>
              <a:rPr lang="zh-CN" altLang="en-US" sz="1200" dirty="0"/>
              <a:t>https://www.bilibili.com/video/BV18z4y1J763/?spm_id_from=333.337.search-card.all.click&amp;vd_source=dcdf7189a3746be0a3a8f3a14bd3df03</a:t>
            </a:r>
          </a:p>
        </p:txBody>
      </p:sp>
      <p:sp>
        <p:nvSpPr>
          <p:cNvPr id="5" name="object 3">
            <a:extLst>
              <a:ext uri="{FF2B5EF4-FFF2-40B4-BE49-F238E27FC236}">
                <a16:creationId xmlns:a16="http://schemas.microsoft.com/office/drawing/2014/main" id="{3722ACF9-E4C3-0738-BEFB-8ABCF96E1A51}"/>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8.3.1 </a:t>
            </a:r>
            <a:r>
              <a:rPr lang="zh-CN" altLang="en-US" sz="3200" dirty="0">
                <a:solidFill>
                  <a:srgbClr val="0070C0"/>
                </a:solidFill>
                <a:latin typeface="微软雅黑" panose="020B0503020204020204" pitchFamily="34" charset="-122"/>
                <a:ea typeface="微软雅黑" panose="020B0503020204020204" pitchFamily="34" charset="-122"/>
              </a:rPr>
              <a:t>预训练任务</a:t>
            </a:r>
          </a:p>
        </p:txBody>
      </p:sp>
    </p:spTree>
    <p:extLst>
      <p:ext uri="{BB962C8B-B14F-4D97-AF65-F5344CB8AC3E}">
        <p14:creationId xmlns:p14="http://schemas.microsoft.com/office/powerpoint/2010/main" val="3391435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F0CF5-C68C-0FD5-B63E-A73BDE24CA38}"/>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62501142-F25D-4C30-A923-69E3BD22D377}"/>
              </a:ext>
            </a:extLst>
          </p:cNvPr>
          <p:cNvSpPr txBox="1"/>
          <p:nvPr/>
        </p:nvSpPr>
        <p:spPr>
          <a:xfrm>
            <a:off x="-41059" y="6581001"/>
            <a:ext cx="11876743" cy="276999"/>
          </a:xfrm>
          <a:prstGeom prst="rect">
            <a:avLst/>
          </a:prstGeom>
          <a:noFill/>
        </p:spPr>
        <p:txBody>
          <a:bodyPr wrap="square">
            <a:spAutoFit/>
          </a:bodyPr>
          <a:lstStyle/>
          <a:p>
            <a:r>
              <a:rPr lang="zh-CN" altLang="en-US" sz="1200" dirty="0"/>
              <a:t>https://www.bilibili.com/video/BV18z4y1J763/?spm_id_from=333.337.search-card.all.click&amp;vd_source=dcdf7189a3746be0a3a8f3a14bd3df03</a:t>
            </a:r>
          </a:p>
        </p:txBody>
      </p:sp>
      <p:pic>
        <p:nvPicPr>
          <p:cNvPr id="4" name="图片 3">
            <a:extLst>
              <a:ext uri="{FF2B5EF4-FFF2-40B4-BE49-F238E27FC236}">
                <a16:creationId xmlns:a16="http://schemas.microsoft.com/office/drawing/2014/main" id="{DF5BB7A1-A40F-B7A7-7DA0-E3B86034583A}"/>
              </a:ext>
            </a:extLst>
          </p:cNvPr>
          <p:cNvPicPr>
            <a:picLocks noChangeAspect="1"/>
          </p:cNvPicPr>
          <p:nvPr/>
        </p:nvPicPr>
        <p:blipFill>
          <a:blip r:embed="rId3"/>
          <a:stretch>
            <a:fillRect/>
          </a:stretch>
        </p:blipFill>
        <p:spPr>
          <a:xfrm>
            <a:off x="876000" y="973605"/>
            <a:ext cx="10440000" cy="5609108"/>
          </a:xfrm>
          <a:prstGeom prst="rect">
            <a:avLst/>
          </a:prstGeom>
        </p:spPr>
      </p:pic>
      <p:sp>
        <p:nvSpPr>
          <p:cNvPr id="6" name="object 3">
            <a:extLst>
              <a:ext uri="{FF2B5EF4-FFF2-40B4-BE49-F238E27FC236}">
                <a16:creationId xmlns:a16="http://schemas.microsoft.com/office/drawing/2014/main" id="{12F8F3BA-53DF-CDC1-9A82-42E78DE9B277}"/>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8.3.1 </a:t>
            </a:r>
            <a:r>
              <a:rPr lang="zh-CN" altLang="en-US" sz="3200" dirty="0">
                <a:solidFill>
                  <a:srgbClr val="0070C0"/>
                </a:solidFill>
                <a:latin typeface="微软雅黑" panose="020B0503020204020204" pitchFamily="34" charset="-122"/>
                <a:ea typeface="微软雅黑" panose="020B0503020204020204" pitchFamily="34" charset="-122"/>
              </a:rPr>
              <a:t>预训练任务</a:t>
            </a:r>
          </a:p>
        </p:txBody>
      </p:sp>
    </p:spTree>
    <p:extLst>
      <p:ext uri="{BB962C8B-B14F-4D97-AF65-F5344CB8AC3E}">
        <p14:creationId xmlns:p14="http://schemas.microsoft.com/office/powerpoint/2010/main" val="371396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CDF5466-6A2A-77EC-8F3B-B957E7C55483}"/>
              </a:ext>
            </a:extLst>
          </p:cNvPr>
          <p:cNvSpPr/>
          <p:nvPr/>
        </p:nvSpPr>
        <p:spPr>
          <a:xfrm>
            <a:off x="455989" y="1217611"/>
            <a:ext cx="11388090" cy="680185"/>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大模型的预训练训练，主要涉及到</a:t>
            </a:r>
            <a:r>
              <a:rPr lang="zh-CN" altLang="en-US" sz="2800" b="1" dirty="0">
                <a:solidFill>
                  <a:srgbClr val="FFFF00"/>
                </a:solidFill>
                <a:latin typeface="微软雅黑" panose="020B0503020204020204" pitchFamily="34" charset="-122"/>
                <a:ea typeface="微软雅黑" panose="020B0503020204020204" pitchFamily="34" charset="-122"/>
              </a:rPr>
              <a:t>数据源</a:t>
            </a:r>
            <a:r>
              <a:rPr lang="zh-CN" altLang="en-US" sz="2800" b="1" dirty="0">
                <a:solidFill>
                  <a:schemeClr val="bg1"/>
                </a:solidFill>
                <a:latin typeface="微软雅黑" panose="020B0503020204020204" pitchFamily="34" charset="-122"/>
                <a:ea typeface="微软雅黑" panose="020B0503020204020204" pitchFamily="34" charset="-122"/>
              </a:rPr>
              <a:t>和</a:t>
            </a:r>
            <a:r>
              <a:rPr lang="zh-CN" altLang="en-US" sz="2800" b="1" dirty="0">
                <a:solidFill>
                  <a:srgbClr val="FFFF00"/>
                </a:solidFill>
                <a:latin typeface="微软雅黑" panose="020B0503020204020204" pitchFamily="34" charset="-122"/>
                <a:ea typeface="微软雅黑" panose="020B0503020204020204" pitchFamily="34" charset="-122"/>
              </a:rPr>
              <a:t>分布式训练</a:t>
            </a:r>
            <a:r>
              <a:rPr lang="zh-CN" altLang="en-US" sz="2800" b="1" dirty="0">
                <a:solidFill>
                  <a:schemeClr val="bg1"/>
                </a:solidFill>
                <a:latin typeface="微软雅黑" panose="020B0503020204020204" pitchFamily="34" charset="-122"/>
                <a:ea typeface="微软雅黑" panose="020B0503020204020204" pitchFamily="34" charset="-122"/>
              </a:rPr>
              <a:t>两个关键方面</a:t>
            </a:r>
          </a:p>
        </p:txBody>
      </p:sp>
      <p:sp>
        <p:nvSpPr>
          <p:cNvPr id="6" name="文本框 5">
            <a:extLst>
              <a:ext uri="{FF2B5EF4-FFF2-40B4-BE49-F238E27FC236}">
                <a16:creationId xmlns:a16="http://schemas.microsoft.com/office/drawing/2014/main" id="{C28AEDBD-7582-4F8D-BA13-A483CD8DCD93}"/>
              </a:ext>
            </a:extLst>
          </p:cNvPr>
          <p:cNvSpPr txBox="1"/>
          <p:nvPr/>
        </p:nvSpPr>
        <p:spPr>
          <a:xfrm>
            <a:off x="2516267" y="2074763"/>
            <a:ext cx="1376362" cy="523220"/>
          </a:xfrm>
          <a:prstGeom prst="rect">
            <a:avLst/>
          </a:prstGeom>
          <a:noFill/>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数据源</a:t>
            </a:r>
            <a:endParaRPr lang="zh-CN" altLang="en-US" sz="2800" dirty="0"/>
          </a:p>
        </p:txBody>
      </p:sp>
      <p:sp>
        <p:nvSpPr>
          <p:cNvPr id="8" name="文本框 7">
            <a:extLst>
              <a:ext uri="{FF2B5EF4-FFF2-40B4-BE49-F238E27FC236}">
                <a16:creationId xmlns:a16="http://schemas.microsoft.com/office/drawing/2014/main" id="{48BE2709-D49A-C813-CE2D-68B28E4C157A}"/>
              </a:ext>
            </a:extLst>
          </p:cNvPr>
          <p:cNvSpPr txBox="1"/>
          <p:nvPr/>
        </p:nvSpPr>
        <p:spPr>
          <a:xfrm>
            <a:off x="7990721" y="2074763"/>
            <a:ext cx="2209800" cy="523220"/>
          </a:xfrm>
          <a:prstGeom prst="rect">
            <a:avLst/>
          </a:prstGeom>
          <a:noFill/>
        </p:spPr>
        <p:txBody>
          <a:bodyPr wrap="square">
            <a:spAutoFit/>
          </a:bodyPr>
          <a:lstStyle>
            <a:defPPr>
              <a:defRPr lang="zh-CN"/>
            </a:defPPr>
            <a:lvl1pPr algn="ctr">
              <a:defRPr sz="2400" b="1">
                <a:latin typeface="微软雅黑" panose="020B0503020204020204" pitchFamily="34" charset="-122"/>
                <a:ea typeface="微软雅黑" panose="020B0503020204020204" pitchFamily="34" charset="-122"/>
              </a:defRPr>
            </a:lvl1pPr>
          </a:lstStyle>
          <a:p>
            <a:r>
              <a:rPr lang="zh-CN" altLang="en-US" sz="2800" dirty="0"/>
              <a:t>分布式训练</a:t>
            </a:r>
          </a:p>
        </p:txBody>
      </p:sp>
      <p:grpSp>
        <p:nvGrpSpPr>
          <p:cNvPr id="15" name="组合 14">
            <a:extLst>
              <a:ext uri="{FF2B5EF4-FFF2-40B4-BE49-F238E27FC236}">
                <a16:creationId xmlns:a16="http://schemas.microsoft.com/office/drawing/2014/main" id="{902F0523-445B-CE1E-4A52-FCC3B1995D38}"/>
              </a:ext>
            </a:extLst>
          </p:cNvPr>
          <p:cNvGrpSpPr/>
          <p:nvPr/>
        </p:nvGrpSpPr>
        <p:grpSpPr>
          <a:xfrm>
            <a:off x="475377" y="2774950"/>
            <a:ext cx="5458142" cy="3543025"/>
            <a:chOff x="475377" y="2774950"/>
            <a:chExt cx="5458142" cy="3543025"/>
          </a:xfrm>
        </p:grpSpPr>
        <p:sp>
          <p:nvSpPr>
            <p:cNvPr id="13" name="矩形 12">
              <a:extLst>
                <a:ext uri="{FF2B5EF4-FFF2-40B4-BE49-F238E27FC236}">
                  <a16:creationId xmlns:a16="http://schemas.microsoft.com/office/drawing/2014/main" id="{8600320F-F8CA-B537-DAC5-D1503226A3FC}"/>
                </a:ext>
              </a:extLst>
            </p:cNvPr>
            <p:cNvSpPr/>
            <p:nvPr/>
          </p:nvSpPr>
          <p:spPr>
            <a:xfrm>
              <a:off x="475377" y="2774950"/>
              <a:ext cx="5458142" cy="35430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5F75E4-EB7A-0B4E-870B-BC1ACD9ED92B}"/>
                </a:ext>
              </a:extLst>
            </p:cNvPr>
            <p:cNvSpPr txBox="1"/>
            <p:nvPr/>
          </p:nvSpPr>
          <p:spPr>
            <a:xfrm>
              <a:off x="504448" y="2836462"/>
              <a:ext cx="5400000" cy="3420000"/>
            </a:xfrm>
            <a:prstGeom prst="rect">
              <a:avLst/>
            </a:prstGeom>
            <a:noFill/>
          </p:spPr>
          <p:txBody>
            <a:bodyPr wrap="square" rtlCol="0">
              <a:spAutoFit/>
            </a:bodyPr>
            <a:lstStyle/>
            <a:p>
              <a:pPr marL="720000" lvl="1" indent="-360000" algn="just">
                <a:buFont typeface="Wingdings" panose="05000000000000000000" pitchFamily="2" charset="2"/>
                <a:buChar char="u"/>
              </a:pPr>
              <a:r>
                <a:rPr kumimoji="1" lang="zh-CN" altLang="en-US" sz="2400" dirty="0">
                  <a:latin typeface="仿宋" panose="02010609060101010101" pitchFamily="49" charset="-122"/>
                  <a:ea typeface="仿宋" panose="02010609060101010101" pitchFamily="49" charset="-122"/>
                </a:rPr>
                <a:t>需要庞大的标注或者未标注数据集进行自监督学习，种类包括</a:t>
              </a:r>
              <a:r>
                <a:rPr kumimoji="1" lang="zh-CN" altLang="en-US" sz="2400" b="1" dirty="0">
                  <a:latin typeface="+mn-ea"/>
                </a:rPr>
                <a:t>文本、图像、声音</a:t>
              </a:r>
              <a:r>
                <a:rPr kumimoji="1" lang="zh-CN" altLang="en-US" sz="2400" dirty="0">
                  <a:latin typeface="仿宋" panose="02010609060101010101" pitchFamily="49" charset="-122"/>
                  <a:ea typeface="仿宋" panose="02010609060101010101" pitchFamily="49" charset="-122"/>
                </a:rPr>
                <a:t>等</a:t>
              </a:r>
              <a:endParaRPr kumimoji="1" lang="en-US" altLang="zh-CN" sz="2400" dirty="0">
                <a:latin typeface="仿宋" panose="02010609060101010101" pitchFamily="49" charset="-122"/>
                <a:ea typeface="仿宋" panose="02010609060101010101" pitchFamily="49" charset="-122"/>
              </a:endParaRPr>
            </a:p>
            <a:p>
              <a:pPr marL="720000" lvl="1" indent="-360000" algn="just">
                <a:buFont typeface="Wingdings" panose="05000000000000000000" pitchFamily="2" charset="2"/>
                <a:buChar char="u"/>
              </a:pPr>
              <a:r>
                <a:rPr kumimoji="1" lang="zh-CN" altLang="en-US" sz="2400" dirty="0">
                  <a:latin typeface="仿宋" panose="02010609060101010101" pitchFamily="49" charset="-122"/>
                  <a:ea typeface="仿宋" panose="02010609060101010101" pitchFamily="49" charset="-122"/>
                </a:rPr>
                <a:t>并需要经过</a:t>
              </a:r>
              <a:r>
                <a:rPr kumimoji="1" lang="zh-CN" altLang="en-US" sz="2400" b="1" dirty="0">
                  <a:latin typeface="+mn-ea"/>
                </a:rPr>
                <a:t>预处理</a:t>
              </a:r>
              <a:r>
                <a:rPr kumimoji="1" lang="zh-CN" altLang="en-US" sz="2400" dirty="0">
                  <a:latin typeface="仿宋" panose="02010609060101010101" pitchFamily="49" charset="-122"/>
                  <a:ea typeface="仿宋" panose="02010609060101010101" pitchFamily="49" charset="-122"/>
                </a:rPr>
                <a:t>和</a:t>
              </a:r>
              <a:r>
                <a:rPr kumimoji="1" lang="zh-CN" altLang="en-US" sz="2400" b="1" dirty="0">
                  <a:latin typeface="+mn-ea"/>
                </a:rPr>
                <a:t>清洗</a:t>
              </a:r>
              <a:r>
                <a:rPr kumimoji="1" lang="zh-CN" altLang="en-US" sz="2400" dirty="0">
                  <a:latin typeface="仿宋" panose="02010609060101010101" pitchFamily="49" charset="-122"/>
                  <a:ea typeface="仿宋" panose="02010609060101010101" pitchFamily="49" charset="-122"/>
                </a:rPr>
                <a:t>步骤。数据的质量和多样性直接影响模型的性能和泛化能力</a:t>
              </a:r>
              <a:endParaRPr kumimoji="1" lang="en-US" altLang="zh-CN" sz="2400" dirty="0">
                <a:latin typeface="仿宋" panose="02010609060101010101" pitchFamily="49" charset="-122"/>
                <a:ea typeface="仿宋" panose="02010609060101010101" pitchFamily="49" charset="-122"/>
              </a:endParaRPr>
            </a:p>
            <a:p>
              <a:pPr marL="720000" lvl="1" indent="-360000" algn="just">
                <a:buFont typeface="Wingdings" panose="05000000000000000000" pitchFamily="2" charset="2"/>
                <a:buChar char="u"/>
              </a:pPr>
              <a:r>
                <a:rPr kumimoji="1" lang="zh-CN" altLang="en-US" sz="2400" dirty="0">
                  <a:latin typeface="仿宋" panose="02010609060101010101" pitchFamily="49" charset="-122"/>
                  <a:ea typeface="仿宋" panose="02010609060101010101" pitchFamily="49" charset="-122"/>
                </a:rPr>
                <a:t>为了获取全面的数据，有时需要聚合多个子数据集，会导致</a:t>
              </a:r>
              <a:r>
                <a:rPr kumimoji="1" lang="zh-CN" altLang="en-US" sz="2400" b="1" dirty="0">
                  <a:latin typeface="+mn-ea"/>
                </a:rPr>
                <a:t>数据冗余</a:t>
              </a:r>
              <a:r>
                <a:rPr kumimoji="1" lang="zh-CN" altLang="en-US" sz="2400" dirty="0">
                  <a:latin typeface="仿宋" panose="02010609060101010101" pitchFamily="49" charset="-122"/>
                  <a:ea typeface="仿宋" panose="02010609060101010101" pitchFamily="49" charset="-122"/>
                </a:rPr>
                <a:t>和</a:t>
              </a:r>
              <a:r>
                <a:rPr kumimoji="1" lang="zh-CN" altLang="en-US" sz="2400" b="1" dirty="0">
                  <a:latin typeface="+mn-ea"/>
                </a:rPr>
                <a:t>不平衡</a:t>
              </a:r>
              <a:r>
                <a:rPr kumimoji="1" lang="zh-CN" altLang="en-US" sz="2400" dirty="0">
                  <a:latin typeface="仿宋" panose="02010609060101010101" pitchFamily="49" charset="-122"/>
                  <a:ea typeface="仿宋" panose="02010609060101010101" pitchFamily="49" charset="-122"/>
                </a:rPr>
                <a:t>等问题</a:t>
              </a:r>
            </a:p>
          </p:txBody>
        </p:sp>
      </p:grpSp>
      <p:grpSp>
        <p:nvGrpSpPr>
          <p:cNvPr id="14" name="组合 13">
            <a:extLst>
              <a:ext uri="{FF2B5EF4-FFF2-40B4-BE49-F238E27FC236}">
                <a16:creationId xmlns:a16="http://schemas.microsoft.com/office/drawing/2014/main" id="{28CA2B2F-FD78-85BA-628D-1D9FC2B07592}"/>
              </a:ext>
            </a:extLst>
          </p:cNvPr>
          <p:cNvGrpSpPr/>
          <p:nvPr/>
        </p:nvGrpSpPr>
        <p:grpSpPr>
          <a:xfrm>
            <a:off x="6366550" y="2774950"/>
            <a:ext cx="5458142" cy="3543025"/>
            <a:chOff x="6366550" y="2774950"/>
            <a:chExt cx="5458142" cy="3543025"/>
          </a:xfrm>
        </p:grpSpPr>
        <p:sp>
          <p:nvSpPr>
            <p:cNvPr id="12" name="矩形 11">
              <a:extLst>
                <a:ext uri="{FF2B5EF4-FFF2-40B4-BE49-F238E27FC236}">
                  <a16:creationId xmlns:a16="http://schemas.microsoft.com/office/drawing/2014/main" id="{DA6D4CFE-C634-5C80-6617-692E9C74B034}"/>
                </a:ext>
              </a:extLst>
            </p:cNvPr>
            <p:cNvSpPr/>
            <p:nvPr/>
          </p:nvSpPr>
          <p:spPr>
            <a:xfrm>
              <a:off x="6366550" y="2774950"/>
              <a:ext cx="5458142" cy="35430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172E4EC-3292-14FD-2145-463C807DC706}"/>
                </a:ext>
              </a:extLst>
            </p:cNvPr>
            <p:cNvSpPr txBox="1"/>
            <p:nvPr/>
          </p:nvSpPr>
          <p:spPr>
            <a:xfrm>
              <a:off x="6395621" y="2836462"/>
              <a:ext cx="5400000" cy="3046988"/>
            </a:xfrm>
            <a:prstGeom prst="rect">
              <a:avLst/>
            </a:prstGeom>
            <a:noFill/>
          </p:spPr>
          <p:txBody>
            <a:bodyPr wrap="square" rtlCol="0">
              <a:spAutoFit/>
            </a:bodyPr>
            <a:lstStyle/>
            <a:p>
              <a:pPr marL="360000" lvl="1"/>
              <a:r>
                <a:rPr kumimoji="1" lang="en-US" altLang="zh-CN" sz="2400" dirty="0">
                  <a:latin typeface="Times New Roman" panose="02020603050405020304" pitchFamily="18" charset="0"/>
                  <a:ea typeface="仿宋"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仿宋" panose="02010609060101010101" pitchFamily="49" charset="-122"/>
                  <a:cs typeface="Times New Roman" panose="02020603050405020304" pitchFamily="18" charset="0"/>
                </a:rPr>
                <a:t>解决问题</a:t>
              </a:r>
              <a:r>
                <a:rPr kumimoji="1" lang="en-US" altLang="zh-CN" sz="2400" dirty="0">
                  <a:latin typeface="Times New Roman" panose="02020603050405020304" pitchFamily="18" charset="0"/>
                  <a:ea typeface="仿宋" panose="02010609060101010101" pitchFamily="49" charset="-122"/>
                  <a:cs typeface="Times New Roman" panose="02020603050405020304" pitchFamily="18" charset="0"/>
                </a:rPr>
                <a:t>】</a:t>
              </a:r>
            </a:p>
            <a:p>
              <a:pPr marL="720000" lvl="1" indent="-360000">
                <a:buFont typeface="Wingdings" panose="05000000000000000000" pitchFamily="2" charset="2"/>
                <a:buChar char="u"/>
              </a:pPr>
              <a:r>
                <a:rPr kumimoji="1" lang="zh-CN" altLang="en-US" sz="2400" dirty="0">
                  <a:latin typeface="Times New Roman" panose="02020603050405020304" pitchFamily="18" charset="0"/>
                  <a:ea typeface="仿宋" panose="02010609060101010101" pitchFamily="49" charset="-122"/>
                  <a:cs typeface="Times New Roman" panose="02020603050405020304" pitchFamily="18" charset="0"/>
                </a:rPr>
                <a:t>由于单一计算设备（</a:t>
              </a:r>
              <a:r>
                <a:rPr kumimoji="1" lang="en-US" altLang="zh-CN" sz="2400" dirty="0">
                  <a:latin typeface="Times New Roman" panose="02020603050405020304" pitchFamily="18" charset="0"/>
                  <a:ea typeface="仿宋" panose="02010609060101010101" pitchFamily="49" charset="-122"/>
                  <a:cs typeface="Times New Roman" panose="02020603050405020304" pitchFamily="18" charset="0"/>
                </a:rPr>
                <a:t>GPU</a:t>
              </a:r>
              <a:r>
                <a:rPr kumimoji="1" lang="zh-CN" altLang="en-US" sz="2400" dirty="0">
                  <a:latin typeface="Times New Roman" panose="02020603050405020304" pitchFamily="18" charset="0"/>
                  <a:ea typeface="仿宋" panose="02010609060101010101" pitchFamily="49" charset="-122"/>
                  <a:cs typeface="Times New Roman" panose="02020603050405020304" pitchFamily="18" charset="0"/>
                </a:rPr>
                <a:t>）的计算能力和内存有限</a:t>
              </a:r>
              <a:endParaRPr kumimoji="1" lang="en-US" altLang="zh-CN" sz="2400" dirty="0">
                <a:latin typeface="Times New Roman" panose="02020603050405020304" pitchFamily="18" charset="0"/>
                <a:ea typeface="仿宋" panose="02010609060101010101" pitchFamily="49" charset="-122"/>
                <a:cs typeface="Times New Roman" panose="02020603050405020304" pitchFamily="18" charset="0"/>
              </a:endParaRPr>
            </a:p>
            <a:p>
              <a:pPr marL="360000" lvl="1"/>
              <a:endParaRPr kumimoji="1" lang="en-US" altLang="zh-CN" sz="2400" dirty="0">
                <a:latin typeface="Times New Roman" panose="02020603050405020304" pitchFamily="18" charset="0"/>
                <a:ea typeface="仿宋" panose="02010609060101010101" pitchFamily="49" charset="-122"/>
                <a:cs typeface="Times New Roman" panose="02020603050405020304" pitchFamily="18" charset="0"/>
              </a:endParaRPr>
            </a:p>
            <a:p>
              <a:pPr marL="360000" lvl="1"/>
              <a:r>
                <a:rPr kumimoji="1" lang="en-US" altLang="zh-CN" sz="2400" dirty="0">
                  <a:latin typeface="Times New Roman" panose="02020603050405020304" pitchFamily="18" charset="0"/>
                  <a:ea typeface="仿宋"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仿宋" panose="02010609060101010101" pitchFamily="49" charset="-122"/>
                  <a:cs typeface="Times New Roman" panose="02020603050405020304" pitchFamily="18" charset="0"/>
                </a:rPr>
                <a:t>主要方法</a:t>
              </a:r>
              <a:r>
                <a:rPr kumimoji="1" lang="en-US" altLang="zh-CN" sz="2400" dirty="0">
                  <a:latin typeface="Times New Roman" panose="02020603050405020304" pitchFamily="18" charset="0"/>
                  <a:ea typeface="仿宋" panose="02010609060101010101" pitchFamily="49" charset="-122"/>
                  <a:cs typeface="Times New Roman" panose="02020603050405020304" pitchFamily="18" charset="0"/>
                </a:rPr>
                <a:t>】</a:t>
              </a:r>
            </a:p>
            <a:p>
              <a:pPr marL="720000" lvl="1" indent="-360000">
                <a:buFont typeface="Wingdings" panose="05000000000000000000" pitchFamily="2" charset="2"/>
                <a:buChar char="u"/>
              </a:pPr>
              <a:r>
                <a:rPr kumimoji="1" lang="zh-CN" altLang="en-US" sz="2400" dirty="0">
                  <a:latin typeface="Times New Roman" panose="02020603050405020304" pitchFamily="18" charset="0"/>
                  <a:ea typeface="仿宋" panose="02010609060101010101" pitchFamily="49" charset="-122"/>
                  <a:cs typeface="Times New Roman" panose="02020603050405020304" pitchFamily="18" charset="0"/>
                </a:rPr>
                <a:t>大模型通常需要分布式架构进行训练，通过</a:t>
              </a:r>
              <a:r>
                <a:rPr kumimoji="1" lang="zh-CN" altLang="en-US" sz="2400" b="1" dirty="0">
                  <a:latin typeface="+mn-ea"/>
                  <a:cs typeface="Times New Roman" panose="02020603050405020304" pitchFamily="18" charset="0"/>
                </a:rPr>
                <a:t>数据并行</a:t>
              </a:r>
              <a:r>
                <a:rPr kumimoji="1" lang="zh-CN" altLang="en-US" sz="2400" dirty="0">
                  <a:latin typeface="Times New Roman" panose="02020603050405020304" pitchFamily="18" charset="0"/>
                  <a:ea typeface="仿宋" panose="02010609060101010101" pitchFamily="49" charset="-122"/>
                  <a:cs typeface="Times New Roman" panose="02020603050405020304" pitchFamily="18" charset="0"/>
                </a:rPr>
                <a:t>、</a:t>
              </a:r>
              <a:r>
                <a:rPr kumimoji="1" lang="zh-CN" altLang="en-US" sz="2400" b="1" dirty="0">
                  <a:latin typeface="+mn-ea"/>
                  <a:cs typeface="Times New Roman" panose="02020603050405020304" pitchFamily="18" charset="0"/>
                </a:rPr>
                <a:t>模型并行</a:t>
              </a:r>
              <a:r>
                <a:rPr kumimoji="1" lang="zh-CN" altLang="en-US" sz="2400" dirty="0">
                  <a:latin typeface="Times New Roman" panose="02020603050405020304" pitchFamily="18" charset="0"/>
                  <a:ea typeface="仿宋" panose="02010609060101010101" pitchFamily="49" charset="-122"/>
                  <a:cs typeface="Times New Roman" panose="02020603050405020304" pitchFamily="18" charset="0"/>
                </a:rPr>
                <a:t>或</a:t>
              </a:r>
              <a:r>
                <a:rPr kumimoji="1" lang="zh-CN" altLang="en-US" sz="2400" b="1" dirty="0">
                  <a:latin typeface="+mn-ea"/>
                  <a:cs typeface="Times New Roman" panose="02020603050405020304" pitchFamily="18" charset="0"/>
                </a:rPr>
                <a:t>张量并行</a:t>
              </a:r>
              <a:r>
                <a:rPr kumimoji="1" lang="zh-CN" altLang="en-US" sz="2400" dirty="0">
                  <a:latin typeface="Times New Roman" panose="02020603050405020304" pitchFamily="18" charset="0"/>
                  <a:ea typeface="仿宋" panose="02010609060101010101" pitchFamily="49" charset="-122"/>
                  <a:cs typeface="Times New Roman" panose="02020603050405020304" pitchFamily="18" charset="0"/>
                </a:rPr>
                <a:t>等多种方式来实现</a:t>
              </a:r>
            </a:p>
          </p:txBody>
        </p:sp>
      </p:grpSp>
      <p:sp>
        <p:nvSpPr>
          <p:cNvPr id="16" name="object 3">
            <a:extLst>
              <a:ext uri="{FF2B5EF4-FFF2-40B4-BE49-F238E27FC236}">
                <a16:creationId xmlns:a16="http://schemas.microsoft.com/office/drawing/2014/main" id="{BE828F14-1BA3-5312-29B5-A46C0518CFF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8.1 </a:t>
            </a:r>
            <a:r>
              <a:rPr lang="zh-CN" altLang="en-US" sz="3200" dirty="0">
                <a:solidFill>
                  <a:srgbClr val="0070C0"/>
                </a:solidFill>
                <a:latin typeface="微软雅黑" panose="020B0503020204020204" pitchFamily="34" charset="-122"/>
                <a:ea typeface="微软雅黑" panose="020B0503020204020204" pitchFamily="34" charset="-122"/>
              </a:rPr>
              <a:t>概述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F79F4-CB9B-8E1C-D80A-EE3EBD6550F6}"/>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DA2755B1-CEB1-6F07-EB12-41FA8C04BD94}"/>
              </a:ext>
            </a:extLst>
          </p:cNvPr>
          <p:cNvSpPr txBox="1"/>
          <p:nvPr/>
        </p:nvSpPr>
        <p:spPr>
          <a:xfrm>
            <a:off x="-41059" y="6581001"/>
            <a:ext cx="11876743" cy="276999"/>
          </a:xfrm>
          <a:prstGeom prst="rect">
            <a:avLst/>
          </a:prstGeom>
          <a:noFill/>
        </p:spPr>
        <p:txBody>
          <a:bodyPr wrap="square">
            <a:spAutoFit/>
          </a:bodyPr>
          <a:lstStyle/>
          <a:p>
            <a:r>
              <a:rPr lang="zh-CN" altLang="en-US" sz="1200" dirty="0"/>
              <a:t>https://www.bilibili.com/video/BV18z4y1J763/?spm_id_from=333.337.search-card.all.click&amp;vd_source=dcdf7189a3746be0a3a8f3a14bd3df03</a:t>
            </a:r>
          </a:p>
        </p:txBody>
      </p:sp>
      <p:pic>
        <p:nvPicPr>
          <p:cNvPr id="5" name="图片 4">
            <a:extLst>
              <a:ext uri="{FF2B5EF4-FFF2-40B4-BE49-F238E27FC236}">
                <a16:creationId xmlns:a16="http://schemas.microsoft.com/office/drawing/2014/main" id="{FF1276C7-1DD4-4165-17BB-FC59E7C9C9A3}"/>
              </a:ext>
            </a:extLst>
          </p:cNvPr>
          <p:cNvPicPr>
            <a:picLocks noChangeAspect="1"/>
          </p:cNvPicPr>
          <p:nvPr/>
        </p:nvPicPr>
        <p:blipFill rotWithShape="1">
          <a:blip r:embed="rId3"/>
          <a:srcRect t="7503"/>
          <a:stretch/>
        </p:blipFill>
        <p:spPr>
          <a:xfrm>
            <a:off x="876000" y="966384"/>
            <a:ext cx="10440000" cy="5656694"/>
          </a:xfrm>
          <a:prstGeom prst="rect">
            <a:avLst/>
          </a:prstGeom>
        </p:spPr>
      </p:pic>
      <p:sp>
        <p:nvSpPr>
          <p:cNvPr id="6" name="object 3">
            <a:extLst>
              <a:ext uri="{FF2B5EF4-FFF2-40B4-BE49-F238E27FC236}">
                <a16:creationId xmlns:a16="http://schemas.microsoft.com/office/drawing/2014/main" id="{6BDE8413-1EB0-7B73-E90A-FB9B32EDF408}"/>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8.3.1 </a:t>
            </a:r>
            <a:r>
              <a:rPr lang="zh-CN" altLang="en-US" sz="3200" dirty="0">
                <a:solidFill>
                  <a:srgbClr val="0070C0"/>
                </a:solidFill>
                <a:latin typeface="微软雅黑" panose="020B0503020204020204" pitchFamily="34" charset="-122"/>
                <a:ea typeface="微软雅黑" panose="020B0503020204020204" pitchFamily="34" charset="-122"/>
              </a:rPr>
              <a:t>预训练任务</a:t>
            </a:r>
          </a:p>
        </p:txBody>
      </p:sp>
    </p:spTree>
    <p:extLst>
      <p:ext uri="{BB962C8B-B14F-4D97-AF65-F5344CB8AC3E}">
        <p14:creationId xmlns:p14="http://schemas.microsoft.com/office/powerpoint/2010/main" val="452934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0C4A2-E8B3-29A1-CE30-5B1C97E0BB92}"/>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B23DB623-5575-1D8D-7E11-C452D447E42B}"/>
              </a:ext>
            </a:extLst>
          </p:cNvPr>
          <p:cNvSpPr txBox="1"/>
          <p:nvPr/>
        </p:nvSpPr>
        <p:spPr>
          <a:xfrm>
            <a:off x="-41059" y="6581001"/>
            <a:ext cx="11876743" cy="276999"/>
          </a:xfrm>
          <a:prstGeom prst="rect">
            <a:avLst/>
          </a:prstGeom>
          <a:noFill/>
        </p:spPr>
        <p:txBody>
          <a:bodyPr wrap="square">
            <a:spAutoFit/>
          </a:bodyPr>
          <a:lstStyle/>
          <a:p>
            <a:r>
              <a:rPr lang="zh-CN" altLang="en-US" sz="1200" dirty="0"/>
              <a:t>https://www.bilibili.com/video/BV18z4y1J763/?spm_id_from=333.337.search-card.all.click&amp;vd_source=dcdf7189a3746be0a3a8f3a14bd3df03</a:t>
            </a:r>
          </a:p>
        </p:txBody>
      </p:sp>
      <p:pic>
        <p:nvPicPr>
          <p:cNvPr id="5" name="图片 4">
            <a:extLst>
              <a:ext uri="{FF2B5EF4-FFF2-40B4-BE49-F238E27FC236}">
                <a16:creationId xmlns:a16="http://schemas.microsoft.com/office/drawing/2014/main" id="{7F66E480-6C92-7D93-9FED-087682FEAD5B}"/>
              </a:ext>
            </a:extLst>
          </p:cNvPr>
          <p:cNvPicPr>
            <a:picLocks noChangeAspect="1"/>
          </p:cNvPicPr>
          <p:nvPr/>
        </p:nvPicPr>
        <p:blipFill rotWithShape="1">
          <a:blip r:embed="rId3"/>
          <a:srcRect t="4843"/>
          <a:stretch/>
        </p:blipFill>
        <p:spPr>
          <a:xfrm>
            <a:off x="876000" y="995038"/>
            <a:ext cx="10440000" cy="5595519"/>
          </a:xfrm>
          <a:prstGeom prst="rect">
            <a:avLst/>
          </a:prstGeom>
        </p:spPr>
      </p:pic>
      <p:sp>
        <p:nvSpPr>
          <p:cNvPr id="6" name="object 3">
            <a:extLst>
              <a:ext uri="{FF2B5EF4-FFF2-40B4-BE49-F238E27FC236}">
                <a16:creationId xmlns:a16="http://schemas.microsoft.com/office/drawing/2014/main" id="{7591E1BF-62D3-6BCC-80CA-A33185454DB7}"/>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8.3.1 </a:t>
            </a:r>
            <a:r>
              <a:rPr lang="zh-CN" altLang="en-US" sz="3200" dirty="0">
                <a:solidFill>
                  <a:srgbClr val="0070C0"/>
                </a:solidFill>
                <a:latin typeface="微软雅黑" panose="020B0503020204020204" pitchFamily="34" charset="-122"/>
                <a:ea typeface="微软雅黑" panose="020B0503020204020204" pitchFamily="34" charset="-122"/>
              </a:rPr>
              <a:t>预训练任务</a:t>
            </a:r>
          </a:p>
        </p:txBody>
      </p:sp>
    </p:spTree>
    <p:extLst>
      <p:ext uri="{BB962C8B-B14F-4D97-AF65-F5344CB8AC3E}">
        <p14:creationId xmlns:p14="http://schemas.microsoft.com/office/powerpoint/2010/main" val="1879719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06EEE-DBE9-FDD9-22D7-A6E8D25C4207}"/>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2B6F2B3F-36AA-2A57-49CA-1CB0B93F947C}"/>
              </a:ext>
            </a:extLst>
          </p:cNvPr>
          <p:cNvSpPr txBox="1"/>
          <p:nvPr/>
        </p:nvSpPr>
        <p:spPr>
          <a:xfrm>
            <a:off x="-41059" y="6581001"/>
            <a:ext cx="11876743" cy="276999"/>
          </a:xfrm>
          <a:prstGeom prst="rect">
            <a:avLst/>
          </a:prstGeom>
          <a:noFill/>
        </p:spPr>
        <p:txBody>
          <a:bodyPr wrap="square">
            <a:spAutoFit/>
          </a:bodyPr>
          <a:lstStyle/>
          <a:p>
            <a:r>
              <a:rPr lang="zh-CN" altLang="en-US" sz="1200" dirty="0"/>
              <a:t>https://www.bilibili.com/video/BV18z4y1J763/?spm_id_from=333.337.search-card.all.click&amp;vd_source=dcdf7189a3746be0a3a8f3a14bd3df03</a:t>
            </a:r>
          </a:p>
        </p:txBody>
      </p:sp>
      <p:pic>
        <p:nvPicPr>
          <p:cNvPr id="4" name="图片 3">
            <a:extLst>
              <a:ext uri="{FF2B5EF4-FFF2-40B4-BE49-F238E27FC236}">
                <a16:creationId xmlns:a16="http://schemas.microsoft.com/office/drawing/2014/main" id="{88258D60-3099-425B-98F0-9DFCEB84917E}"/>
              </a:ext>
            </a:extLst>
          </p:cNvPr>
          <p:cNvPicPr>
            <a:picLocks noChangeAspect="1"/>
          </p:cNvPicPr>
          <p:nvPr/>
        </p:nvPicPr>
        <p:blipFill>
          <a:blip r:embed="rId3"/>
          <a:stretch>
            <a:fillRect/>
          </a:stretch>
        </p:blipFill>
        <p:spPr>
          <a:xfrm>
            <a:off x="876000" y="915466"/>
            <a:ext cx="10440000" cy="5722306"/>
          </a:xfrm>
          <a:prstGeom prst="rect">
            <a:avLst/>
          </a:prstGeom>
        </p:spPr>
      </p:pic>
      <p:sp>
        <p:nvSpPr>
          <p:cNvPr id="6" name="object 3">
            <a:extLst>
              <a:ext uri="{FF2B5EF4-FFF2-40B4-BE49-F238E27FC236}">
                <a16:creationId xmlns:a16="http://schemas.microsoft.com/office/drawing/2014/main" id="{D90E8DFB-F2B7-02FD-C5B9-F85FC8E268FB}"/>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8.3.1 </a:t>
            </a:r>
            <a:r>
              <a:rPr lang="zh-CN" altLang="en-US" sz="3200" dirty="0">
                <a:solidFill>
                  <a:srgbClr val="0070C0"/>
                </a:solidFill>
                <a:latin typeface="微软雅黑" panose="020B0503020204020204" pitchFamily="34" charset="-122"/>
                <a:ea typeface="微软雅黑" panose="020B0503020204020204" pitchFamily="34" charset="-122"/>
              </a:rPr>
              <a:t>预训练任务</a:t>
            </a:r>
          </a:p>
        </p:txBody>
      </p:sp>
    </p:spTree>
    <p:extLst>
      <p:ext uri="{BB962C8B-B14F-4D97-AF65-F5344CB8AC3E}">
        <p14:creationId xmlns:p14="http://schemas.microsoft.com/office/powerpoint/2010/main" val="982415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8.3.1 </a:t>
            </a:r>
            <a:r>
              <a:rPr lang="zh-CN" altLang="en-US" sz="3200" dirty="0">
                <a:solidFill>
                  <a:srgbClr val="0070C0"/>
                </a:solidFill>
                <a:latin typeface="微软雅黑" panose="020B0503020204020204" pitchFamily="34" charset="-122"/>
                <a:ea typeface="微软雅黑" panose="020B0503020204020204" pitchFamily="34" charset="-122"/>
              </a:rPr>
              <a:t>预训练任务</a:t>
            </a:r>
          </a:p>
        </p:txBody>
      </p:sp>
      <p:sp>
        <p:nvSpPr>
          <p:cNvPr id="9" name="文本框 8">
            <a:extLst>
              <a:ext uri="{FF2B5EF4-FFF2-40B4-BE49-F238E27FC236}">
                <a16:creationId xmlns:a16="http://schemas.microsoft.com/office/drawing/2014/main" id="{AEC079DB-B091-5A8B-21C9-DAD0C1E7367D}"/>
              </a:ext>
            </a:extLst>
          </p:cNvPr>
          <p:cNvSpPr txBox="1"/>
          <p:nvPr/>
        </p:nvSpPr>
        <p:spPr>
          <a:xfrm>
            <a:off x="149226" y="98593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语言建模</a:t>
            </a:r>
          </a:p>
        </p:txBody>
      </p:sp>
      <p:sp>
        <p:nvSpPr>
          <p:cNvPr id="2" name="文本框 1">
            <a:extLst>
              <a:ext uri="{FF2B5EF4-FFF2-40B4-BE49-F238E27FC236}">
                <a16:creationId xmlns:a16="http://schemas.microsoft.com/office/drawing/2014/main" id="{CD24203B-5CF0-47BB-702B-34A2CB0EA5B1}"/>
              </a:ext>
            </a:extLst>
          </p:cNvPr>
          <p:cNvSpPr txBox="1"/>
          <p:nvPr/>
        </p:nvSpPr>
        <p:spPr>
          <a:xfrm>
            <a:off x="3583782" y="1678453"/>
            <a:ext cx="5024437" cy="646331"/>
          </a:xfrm>
          <a:prstGeom prst="rect">
            <a:avLst/>
          </a:prstGeom>
          <a:noFill/>
        </p:spPr>
        <p:txBody>
          <a:bodyPr wrap="square">
            <a:spAutoFit/>
          </a:bodyPr>
          <a:lstStyle/>
          <a:p>
            <a:pPr algn="ctr"/>
            <a:r>
              <a:rPr lang="en-US" altLang="zh-CN" sz="3600" i="0" u="sng" dirty="0">
                <a:effectLst/>
                <a:latin typeface="Arial" panose="020B0604020202020204" pitchFamily="34" charset="0"/>
                <a:cs typeface="Arial" panose="020B0604020202020204" pitchFamily="34" charset="0"/>
              </a:rPr>
              <a:t>Next-token prediction</a:t>
            </a:r>
            <a:endParaRPr lang="zh-CN" altLang="en-US" sz="3600" u="sng"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65E6595-623E-F22C-D531-B45813278354}"/>
              </a:ext>
            </a:extLst>
          </p:cNvPr>
          <p:cNvSpPr txBox="1"/>
          <p:nvPr/>
        </p:nvSpPr>
        <p:spPr>
          <a:xfrm>
            <a:off x="392905" y="4712732"/>
            <a:ext cx="11522869" cy="1569660"/>
          </a:xfrm>
          <a:prstGeom prst="rect">
            <a:avLst/>
          </a:prstGeom>
          <a:noFill/>
        </p:spPr>
        <p:txBody>
          <a:bodyPr wrap="square">
            <a:spAutoFit/>
          </a:bodyPr>
          <a:lstStyle/>
          <a:p>
            <a:pPr algn="ctr"/>
            <a:r>
              <a:rPr lang="zh-CN" altLang="en-US" sz="3200" b="0" i="0" u="sng" dirty="0">
                <a:effectLst/>
                <a:latin typeface="Arial" panose="020B0604020202020204" pitchFamily="34" charset="0"/>
                <a:cs typeface="Arial" panose="020B0604020202020204" pitchFamily="34" charset="0"/>
              </a:rPr>
              <a:t>这样的思想事实上是在传达只要模型足够大，学到的知识足够多，任何有监督任务都可以通过无监督的方式来完成，即任何任务都可以视作生成任务。</a:t>
            </a:r>
            <a:endParaRPr lang="zh-CN" altLang="en-US" sz="3200" u="sng"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CE7D9DF0-1B3E-C113-3B73-0AF36396C44A}"/>
              </a:ext>
            </a:extLst>
          </p:cNvPr>
          <p:cNvPicPr>
            <a:picLocks noChangeAspect="1"/>
          </p:cNvPicPr>
          <p:nvPr/>
        </p:nvPicPr>
        <p:blipFill>
          <a:blip r:embed="rId3"/>
          <a:stretch>
            <a:fillRect/>
          </a:stretch>
        </p:blipFill>
        <p:spPr>
          <a:xfrm>
            <a:off x="2800536" y="2688325"/>
            <a:ext cx="6590928" cy="1481349"/>
          </a:xfrm>
          <a:prstGeom prst="rect">
            <a:avLst/>
          </a:prstGeom>
        </p:spPr>
      </p:pic>
      <p:sp>
        <p:nvSpPr>
          <p:cNvPr id="11" name="文本框 10">
            <a:extLst>
              <a:ext uri="{FF2B5EF4-FFF2-40B4-BE49-F238E27FC236}">
                <a16:creationId xmlns:a16="http://schemas.microsoft.com/office/drawing/2014/main" id="{A3ECBBD9-3BD9-8495-0BCE-E2BECF486D7C}"/>
              </a:ext>
            </a:extLst>
          </p:cNvPr>
          <p:cNvSpPr txBox="1"/>
          <p:nvPr/>
        </p:nvSpPr>
        <p:spPr>
          <a:xfrm>
            <a:off x="0" y="6581001"/>
            <a:ext cx="11893552" cy="276999"/>
          </a:xfrm>
          <a:prstGeom prst="rect">
            <a:avLst/>
          </a:prstGeom>
          <a:noFill/>
        </p:spPr>
        <p:txBody>
          <a:bodyPr wrap="square">
            <a:spAutoFit/>
          </a:bodyPr>
          <a:lstStyle/>
          <a:p>
            <a:r>
              <a:rPr lang="en-US" altLang="zh-CN" sz="1200" dirty="0">
                <a:latin typeface="Arial" panose="020B0604020202020204" pitchFamily="34" charset="0"/>
                <a:hlinkClick r:id="rId4"/>
              </a:rPr>
              <a:t>ChatGPT </a:t>
            </a:r>
            <a:r>
              <a:rPr lang="zh-CN" altLang="en-US" sz="1200" dirty="0">
                <a:latin typeface="Arial" panose="020B0604020202020204" pitchFamily="34" charset="0"/>
                <a:hlinkClick r:id="rId4"/>
              </a:rPr>
              <a:t>调研报告（仅供内部参考）</a:t>
            </a:r>
            <a:endParaRPr lang="en-US" sz="1200" dirty="0"/>
          </a:p>
        </p:txBody>
      </p:sp>
    </p:spTree>
    <p:extLst>
      <p:ext uri="{BB962C8B-B14F-4D97-AF65-F5344CB8AC3E}">
        <p14:creationId xmlns:p14="http://schemas.microsoft.com/office/powerpoint/2010/main" val="2760006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7F9EA-C373-8DC6-2CB1-9630D5E64320}"/>
            </a:ext>
          </a:extLst>
        </p:cNvPr>
        <p:cNvGrpSpPr/>
        <p:nvPr/>
      </p:nvGrpSpPr>
      <p:grpSpPr>
        <a:xfrm>
          <a:off x="0" y="0"/>
          <a:ext cx="0" cy="0"/>
          <a:chOff x="0" y="0"/>
          <a:chExt cx="0" cy="0"/>
        </a:xfrm>
      </p:grpSpPr>
      <p:sp>
        <p:nvSpPr>
          <p:cNvPr id="7" name="object 3">
            <a:extLst>
              <a:ext uri="{FF2B5EF4-FFF2-40B4-BE49-F238E27FC236}">
                <a16:creationId xmlns:a16="http://schemas.microsoft.com/office/drawing/2014/main" id="{37FE7348-E358-D14A-DEE0-CDF1B71C8CA0}"/>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8.3.1 </a:t>
            </a:r>
            <a:r>
              <a:rPr lang="zh-CN" altLang="en-US" sz="3200" dirty="0">
                <a:solidFill>
                  <a:srgbClr val="0070C0"/>
                </a:solidFill>
                <a:latin typeface="微软雅黑" panose="020B0503020204020204" pitchFamily="34" charset="-122"/>
                <a:ea typeface="微软雅黑" panose="020B0503020204020204" pitchFamily="34" charset="-122"/>
              </a:rPr>
              <a:t>预训练任务</a:t>
            </a:r>
          </a:p>
        </p:txBody>
      </p:sp>
      <p:sp>
        <p:nvSpPr>
          <p:cNvPr id="9" name="文本框 8">
            <a:extLst>
              <a:ext uri="{FF2B5EF4-FFF2-40B4-BE49-F238E27FC236}">
                <a16:creationId xmlns:a16="http://schemas.microsoft.com/office/drawing/2014/main" id="{2E9CC50E-7194-2DDA-E56D-4A93A2AA4465}"/>
              </a:ext>
            </a:extLst>
          </p:cNvPr>
          <p:cNvSpPr txBox="1"/>
          <p:nvPr/>
        </p:nvSpPr>
        <p:spPr>
          <a:xfrm>
            <a:off x="149226" y="98593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去噪自编码</a:t>
            </a:r>
          </a:p>
        </p:txBody>
      </p:sp>
      <p:pic>
        <p:nvPicPr>
          <p:cNvPr id="6" name="图片 5">
            <a:extLst>
              <a:ext uri="{FF2B5EF4-FFF2-40B4-BE49-F238E27FC236}">
                <a16:creationId xmlns:a16="http://schemas.microsoft.com/office/drawing/2014/main" id="{57FD6F70-A9AA-1343-85E8-21788A171427}"/>
              </a:ext>
            </a:extLst>
          </p:cNvPr>
          <p:cNvPicPr>
            <a:picLocks noChangeAspect="1"/>
          </p:cNvPicPr>
          <p:nvPr/>
        </p:nvPicPr>
        <p:blipFill>
          <a:blip r:embed="rId3"/>
          <a:stretch>
            <a:fillRect/>
          </a:stretch>
        </p:blipFill>
        <p:spPr>
          <a:xfrm>
            <a:off x="2797608" y="2770829"/>
            <a:ext cx="6596783" cy="904294"/>
          </a:xfrm>
          <a:prstGeom prst="rect">
            <a:avLst/>
          </a:prstGeom>
        </p:spPr>
      </p:pic>
      <p:pic>
        <p:nvPicPr>
          <p:cNvPr id="5" name="图片 4">
            <a:extLst>
              <a:ext uri="{FF2B5EF4-FFF2-40B4-BE49-F238E27FC236}">
                <a16:creationId xmlns:a16="http://schemas.microsoft.com/office/drawing/2014/main" id="{0EDFB9E6-E68F-6A4E-BA3D-2249F1A314BD}"/>
              </a:ext>
            </a:extLst>
          </p:cNvPr>
          <p:cNvPicPr>
            <a:picLocks noChangeAspect="1"/>
          </p:cNvPicPr>
          <p:nvPr/>
        </p:nvPicPr>
        <p:blipFill>
          <a:blip r:embed="rId4"/>
          <a:stretch>
            <a:fillRect/>
          </a:stretch>
        </p:blipFill>
        <p:spPr>
          <a:xfrm>
            <a:off x="271493" y="3959865"/>
            <a:ext cx="11649013" cy="1468492"/>
          </a:xfrm>
          <a:prstGeom prst="rect">
            <a:avLst/>
          </a:prstGeom>
        </p:spPr>
      </p:pic>
      <p:sp>
        <p:nvSpPr>
          <p:cNvPr id="8" name="矩形: 圆角 7">
            <a:extLst>
              <a:ext uri="{FF2B5EF4-FFF2-40B4-BE49-F238E27FC236}">
                <a16:creationId xmlns:a16="http://schemas.microsoft.com/office/drawing/2014/main" id="{73CBF27B-B44E-15F4-364F-DD002FF3C4AF}"/>
              </a:ext>
            </a:extLst>
          </p:cNvPr>
          <p:cNvSpPr/>
          <p:nvPr/>
        </p:nvSpPr>
        <p:spPr>
          <a:xfrm>
            <a:off x="228600" y="1538452"/>
            <a:ext cx="11734800" cy="947636"/>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通过将输入数据添加噪声，然后训练模型还原出原始的、无噪声的输入</a:t>
            </a:r>
          </a:p>
          <a:p>
            <a:pPr algn="ctr"/>
            <a:r>
              <a:rPr lang="zh-CN" altLang="en-US" sz="2800" b="1" dirty="0">
                <a:solidFill>
                  <a:schemeClr val="bg1"/>
                </a:solidFill>
                <a:latin typeface="微软雅黑" panose="020B0503020204020204" pitchFamily="34" charset="-122"/>
                <a:ea typeface="微软雅黑" panose="020B0503020204020204" pitchFamily="34" charset="-122"/>
              </a:rPr>
              <a:t>数据，去噪自编码器能够学习到数据的鲁棒表示。</a:t>
            </a:r>
            <a:endParaRPr lang="zh-CN" altLang="en-US" sz="2800" b="1" dirty="0">
              <a:solidFill>
                <a:srgbClr val="FFFF00"/>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17FBF1-0E53-9A84-876B-850F0173ACDF}"/>
              </a:ext>
            </a:extLst>
          </p:cNvPr>
          <p:cNvSpPr/>
          <p:nvPr/>
        </p:nvSpPr>
        <p:spPr>
          <a:xfrm>
            <a:off x="102597" y="5698121"/>
            <a:ext cx="12001137" cy="882880"/>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然而，相比于 </a:t>
            </a:r>
            <a:r>
              <a:rPr lang="en-US" altLang="zh-CN" sz="2800" b="1" dirty="0">
                <a:solidFill>
                  <a:schemeClr val="bg1"/>
                </a:solidFill>
                <a:latin typeface="微软雅黑" panose="020B0503020204020204" pitchFamily="34" charset="-122"/>
                <a:ea typeface="微软雅黑" panose="020B0503020204020204" pitchFamily="34" charset="-122"/>
              </a:rPr>
              <a:t>LM </a:t>
            </a:r>
            <a:r>
              <a:rPr lang="zh-CN" altLang="en-US" sz="2800" b="1" dirty="0">
                <a:solidFill>
                  <a:schemeClr val="bg1"/>
                </a:solidFill>
                <a:latin typeface="微软雅黑" panose="020B0503020204020204" pitchFamily="34" charset="-122"/>
                <a:ea typeface="微软雅黑" panose="020B0503020204020204" pitchFamily="34" charset="-122"/>
              </a:rPr>
              <a:t>任务，</a:t>
            </a:r>
            <a:r>
              <a:rPr lang="en-US" altLang="zh-CN" sz="2800" b="1" dirty="0">
                <a:solidFill>
                  <a:schemeClr val="bg1"/>
                </a:solidFill>
                <a:latin typeface="微软雅黑" panose="020B0503020204020204" pitchFamily="34" charset="-122"/>
                <a:ea typeface="微软雅黑" panose="020B0503020204020204" pitchFamily="34" charset="-122"/>
              </a:rPr>
              <a:t>DAE </a:t>
            </a:r>
            <a:r>
              <a:rPr lang="zh-CN" altLang="en-US" sz="2800" b="1" dirty="0">
                <a:solidFill>
                  <a:schemeClr val="bg1"/>
                </a:solidFill>
                <a:latin typeface="微软雅黑" panose="020B0503020204020204" pitchFamily="34" charset="-122"/>
                <a:ea typeface="微软雅黑" panose="020B0503020204020204" pitchFamily="34" charset="-122"/>
              </a:rPr>
              <a:t>任务在实现上似乎更加复杂 </a:t>
            </a:r>
            <a:r>
              <a:rPr lang="en-US" altLang="zh-CN" sz="2800" b="1" dirty="0">
                <a:solidFill>
                  <a:schemeClr val="bg1"/>
                </a:solidFill>
                <a:latin typeface="微软雅黑" panose="020B0503020204020204" pitchFamily="34" charset="-122"/>
                <a:ea typeface="微软雅黑" panose="020B0503020204020204" pitchFamily="34" charset="-122"/>
              </a:rPr>
              <a:t>[214]</a:t>
            </a:r>
            <a:r>
              <a:rPr lang="zh-CN" altLang="en-US" sz="2800" b="1" dirty="0">
                <a:solidFill>
                  <a:schemeClr val="bg1"/>
                </a:solidFill>
                <a:latin typeface="微软雅黑" panose="020B0503020204020204" pitchFamily="34" charset="-122"/>
                <a:ea typeface="微软雅黑" panose="020B0503020204020204" pitchFamily="34" charset="-122"/>
              </a:rPr>
              <a:t>。采用 </a:t>
            </a:r>
            <a:r>
              <a:rPr lang="en-US" altLang="zh-CN" sz="2800" b="1" dirty="0">
                <a:solidFill>
                  <a:schemeClr val="bg1"/>
                </a:solidFill>
                <a:latin typeface="微软雅黑" panose="020B0503020204020204" pitchFamily="34" charset="-122"/>
                <a:ea typeface="微软雅黑" panose="020B0503020204020204" pitchFamily="34" charset="-122"/>
              </a:rPr>
              <a:t>DAE </a:t>
            </a:r>
            <a:r>
              <a:rPr lang="zh-CN" altLang="en-US" sz="2800" b="1" dirty="0">
                <a:solidFill>
                  <a:schemeClr val="bg1"/>
                </a:solidFill>
                <a:latin typeface="微软雅黑" panose="020B0503020204020204" pitchFamily="34" charset="-122"/>
                <a:ea typeface="微软雅黑" panose="020B0503020204020204" pitchFamily="34" charset="-122"/>
              </a:rPr>
              <a:t>作为预训练目标的 </a:t>
            </a:r>
            <a:r>
              <a:rPr lang="en-US" altLang="zh-CN" sz="2800" b="1" dirty="0">
                <a:solidFill>
                  <a:schemeClr val="bg1"/>
                </a:solidFill>
                <a:latin typeface="微软雅黑" panose="020B0503020204020204" pitchFamily="34" charset="-122"/>
                <a:ea typeface="微软雅黑" panose="020B0503020204020204" pitchFamily="34" charset="-122"/>
              </a:rPr>
              <a:t>LLMs</a:t>
            </a:r>
            <a:r>
              <a:rPr lang="zh-CN" altLang="en-US" sz="2800" b="1" dirty="0">
                <a:solidFill>
                  <a:schemeClr val="bg1"/>
                </a:solidFill>
                <a:latin typeface="微软雅黑" panose="020B0503020204020204" pitchFamily="34" charset="-122"/>
                <a:ea typeface="微软雅黑" panose="020B0503020204020204" pitchFamily="34" charset="-122"/>
              </a:rPr>
              <a:t>包括 </a:t>
            </a:r>
            <a:r>
              <a:rPr lang="en-US" altLang="zh-CN" sz="2800" b="1" dirty="0">
                <a:solidFill>
                  <a:schemeClr val="bg1"/>
                </a:solidFill>
                <a:latin typeface="微软雅黑" panose="020B0503020204020204" pitchFamily="34" charset="-122"/>
                <a:ea typeface="微软雅黑" panose="020B0503020204020204" pitchFamily="34" charset="-122"/>
              </a:rPr>
              <a:t>T5 </a:t>
            </a:r>
            <a:r>
              <a:rPr lang="zh-CN" altLang="en-US" sz="2800" b="1" dirty="0">
                <a:solidFill>
                  <a:schemeClr val="bg1"/>
                </a:solidFill>
                <a:latin typeface="微软雅黑" panose="020B0503020204020204" pitchFamily="34" charset="-122"/>
                <a:ea typeface="微软雅黑" panose="020B0503020204020204" pitchFamily="34" charset="-122"/>
              </a:rPr>
              <a:t>和 </a:t>
            </a:r>
            <a:r>
              <a:rPr lang="en-US" altLang="zh-CN" sz="2800" b="1" dirty="0">
                <a:solidFill>
                  <a:schemeClr val="bg1"/>
                </a:solidFill>
                <a:latin typeface="微软雅黑" panose="020B0503020204020204" pitchFamily="34" charset="-122"/>
                <a:ea typeface="微软雅黑" panose="020B0503020204020204" pitchFamily="34" charset="-122"/>
              </a:rPr>
              <a:t>GLM-130B</a:t>
            </a:r>
            <a:r>
              <a:rPr lang="zh-CN" altLang="en-US" sz="2800" b="1"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53722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8.3.2 </a:t>
            </a:r>
            <a:r>
              <a:rPr lang="zh-CN" altLang="en-US" sz="3200" dirty="0">
                <a:solidFill>
                  <a:srgbClr val="0070C0"/>
                </a:solidFill>
                <a:latin typeface="微软雅黑" panose="020B0503020204020204" pitchFamily="34" charset="-122"/>
                <a:ea typeface="微软雅黑" panose="020B0503020204020204" pitchFamily="34" charset="-122"/>
              </a:rPr>
              <a:t>优化参数设置</a:t>
            </a:r>
          </a:p>
        </p:txBody>
      </p:sp>
      <p:sp>
        <p:nvSpPr>
          <p:cNvPr id="9" name="文本框 8">
            <a:extLst>
              <a:ext uri="{FF2B5EF4-FFF2-40B4-BE49-F238E27FC236}">
                <a16:creationId xmlns:a16="http://schemas.microsoft.com/office/drawing/2014/main" id="{AEC079DB-B091-5A8B-21C9-DAD0C1E7367D}"/>
              </a:ext>
            </a:extLst>
          </p:cNvPr>
          <p:cNvSpPr txBox="1"/>
          <p:nvPr/>
        </p:nvSpPr>
        <p:spPr>
          <a:xfrm>
            <a:off x="149225" y="1016707"/>
            <a:ext cx="3704317"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q"/>
            </a:pPr>
            <a:r>
              <a:rPr lang="zh-CN" altLang="en-US" sz="2400" dirty="0">
                <a:solidFill>
                  <a:schemeClr val="tx1"/>
                </a:solidFill>
              </a:rPr>
              <a:t>批量训练</a:t>
            </a:r>
          </a:p>
        </p:txBody>
      </p:sp>
      <p:pic>
        <p:nvPicPr>
          <p:cNvPr id="3" name="图片 2">
            <a:extLst>
              <a:ext uri="{FF2B5EF4-FFF2-40B4-BE49-F238E27FC236}">
                <a16:creationId xmlns:a16="http://schemas.microsoft.com/office/drawing/2014/main" id="{4802F296-94FE-C000-C7B0-C740D4BC79A7}"/>
              </a:ext>
            </a:extLst>
          </p:cNvPr>
          <p:cNvPicPr>
            <a:picLocks noChangeAspect="1"/>
          </p:cNvPicPr>
          <p:nvPr/>
        </p:nvPicPr>
        <p:blipFill>
          <a:blip r:embed="rId3"/>
          <a:stretch>
            <a:fillRect/>
          </a:stretch>
        </p:blipFill>
        <p:spPr>
          <a:xfrm>
            <a:off x="4909344" y="1207785"/>
            <a:ext cx="6981825" cy="5629275"/>
          </a:xfrm>
          <a:prstGeom prst="rect">
            <a:avLst/>
          </a:prstGeom>
        </p:spPr>
      </p:pic>
      <p:sp>
        <p:nvSpPr>
          <p:cNvPr id="4" name="文本框 3">
            <a:extLst>
              <a:ext uri="{FF2B5EF4-FFF2-40B4-BE49-F238E27FC236}">
                <a16:creationId xmlns:a16="http://schemas.microsoft.com/office/drawing/2014/main" id="{12A05C6F-FDA6-6843-4327-8BEDEB7F7EA2}"/>
              </a:ext>
            </a:extLst>
          </p:cNvPr>
          <p:cNvSpPr txBox="1"/>
          <p:nvPr/>
        </p:nvSpPr>
        <p:spPr>
          <a:xfrm>
            <a:off x="149225" y="3044688"/>
            <a:ext cx="3704317"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q"/>
            </a:pPr>
            <a:r>
              <a:rPr lang="zh-CN" altLang="en-US" sz="2400" dirty="0">
                <a:solidFill>
                  <a:schemeClr val="tx1"/>
                </a:solidFill>
              </a:rPr>
              <a:t>学习率</a:t>
            </a:r>
          </a:p>
        </p:txBody>
      </p:sp>
      <p:sp>
        <p:nvSpPr>
          <p:cNvPr id="5" name="文本框 4">
            <a:extLst>
              <a:ext uri="{FF2B5EF4-FFF2-40B4-BE49-F238E27FC236}">
                <a16:creationId xmlns:a16="http://schemas.microsoft.com/office/drawing/2014/main" id="{268B3A90-CB53-35FB-222D-D408D5D31955}"/>
              </a:ext>
            </a:extLst>
          </p:cNvPr>
          <p:cNvSpPr txBox="1"/>
          <p:nvPr/>
        </p:nvSpPr>
        <p:spPr>
          <a:xfrm>
            <a:off x="149225" y="4677949"/>
            <a:ext cx="3704317"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q"/>
            </a:pPr>
            <a:r>
              <a:rPr lang="zh-CN" altLang="en-US" sz="2400" dirty="0">
                <a:solidFill>
                  <a:schemeClr val="tx1"/>
                </a:solidFill>
              </a:rPr>
              <a:t>优化器</a:t>
            </a:r>
          </a:p>
        </p:txBody>
      </p:sp>
      <p:sp>
        <p:nvSpPr>
          <p:cNvPr id="8" name="文本框 7">
            <a:extLst>
              <a:ext uri="{FF2B5EF4-FFF2-40B4-BE49-F238E27FC236}">
                <a16:creationId xmlns:a16="http://schemas.microsoft.com/office/drawing/2014/main" id="{CB3391AB-1229-6BE1-2081-449EEEFB4CA5}"/>
              </a:ext>
            </a:extLst>
          </p:cNvPr>
          <p:cNvSpPr txBox="1"/>
          <p:nvPr/>
        </p:nvSpPr>
        <p:spPr>
          <a:xfrm>
            <a:off x="149225" y="1424251"/>
            <a:ext cx="4574381" cy="923330"/>
          </a:xfrm>
          <a:prstGeom prst="rect">
            <a:avLst/>
          </a:prstGeom>
          <a:noFill/>
        </p:spPr>
        <p:txBody>
          <a:bodyPr wrap="square">
            <a:spAutoFit/>
          </a:bodyPr>
          <a:lstStyle/>
          <a:p>
            <a:pPr marL="285750" indent="-285750">
              <a:buFont typeface="Courier New" panose="02070309020205020404" pitchFamily="49" charset="0"/>
              <a:buChar char="o"/>
            </a:pPr>
            <a:r>
              <a:rPr lang="zh-CN" altLang="en-US" dirty="0"/>
              <a:t>影响</a:t>
            </a:r>
            <a:r>
              <a:rPr lang="zh-CN" altLang="en-US" b="1" dirty="0"/>
              <a:t>训练速度</a:t>
            </a:r>
            <a:r>
              <a:rPr lang="zh-CN" altLang="en-US" dirty="0"/>
              <a:t>、</a:t>
            </a:r>
            <a:r>
              <a:rPr lang="zh-CN" altLang="en-US" b="1" dirty="0"/>
              <a:t>收敛性</a:t>
            </a:r>
            <a:r>
              <a:rPr lang="zh-CN" altLang="en-US" dirty="0"/>
              <a:t>、</a:t>
            </a:r>
            <a:r>
              <a:rPr lang="zh-CN" altLang="en-US" b="1" dirty="0"/>
              <a:t>泛化能力</a:t>
            </a:r>
            <a:r>
              <a:rPr lang="zh-CN" altLang="en-US" dirty="0"/>
              <a:t>和</a:t>
            </a:r>
            <a:r>
              <a:rPr lang="zh-CN" altLang="en-US" b="1" dirty="0"/>
              <a:t>资源使用效率</a:t>
            </a:r>
            <a:r>
              <a:rPr lang="zh-CN" altLang="en-US" dirty="0"/>
              <a:t>。大批量可</a:t>
            </a:r>
            <a:r>
              <a:rPr lang="zh-CN" altLang="en-US" b="1" dirty="0"/>
              <a:t>减少梯度噪声</a:t>
            </a:r>
            <a:r>
              <a:rPr lang="zh-CN" altLang="en-US" dirty="0"/>
              <a:t>，使训练过程更加</a:t>
            </a:r>
            <a:r>
              <a:rPr lang="zh-CN" altLang="en-US" b="1" dirty="0"/>
              <a:t>稳定</a:t>
            </a:r>
            <a:r>
              <a:rPr lang="zh-CN" altLang="en-US" dirty="0"/>
              <a:t>，</a:t>
            </a:r>
            <a:r>
              <a:rPr lang="zh-CN" altLang="en-US" b="1" dirty="0"/>
              <a:t>加快收敛</a:t>
            </a:r>
            <a:endParaRPr lang="en-US" dirty="0"/>
          </a:p>
        </p:txBody>
      </p:sp>
      <p:sp>
        <p:nvSpPr>
          <p:cNvPr id="11" name="文本框 10">
            <a:extLst>
              <a:ext uri="{FF2B5EF4-FFF2-40B4-BE49-F238E27FC236}">
                <a16:creationId xmlns:a16="http://schemas.microsoft.com/office/drawing/2014/main" id="{2C6B8194-5A4A-E527-B736-701EF311CE07}"/>
              </a:ext>
            </a:extLst>
          </p:cNvPr>
          <p:cNvSpPr txBox="1"/>
          <p:nvPr/>
        </p:nvSpPr>
        <p:spPr>
          <a:xfrm>
            <a:off x="149225" y="2372969"/>
            <a:ext cx="4574381" cy="646331"/>
          </a:xfrm>
          <a:prstGeom prst="rect">
            <a:avLst/>
          </a:prstGeom>
          <a:noFill/>
        </p:spPr>
        <p:txBody>
          <a:bodyPr wrap="square">
            <a:spAutoFit/>
          </a:bodyPr>
          <a:lstStyle/>
          <a:p>
            <a:pPr marL="285750" indent="-285750">
              <a:buFont typeface="Courier New" panose="02070309020205020404" pitchFamily="49" charset="0"/>
              <a:buChar char="o"/>
            </a:pPr>
            <a:r>
              <a:rPr lang="zh-CN" altLang="en-US" dirty="0"/>
              <a:t>在训练过程中动态</a:t>
            </a:r>
            <a:r>
              <a:rPr lang="zh-CN" altLang="en-US" b="1" dirty="0"/>
              <a:t>增加批量大小</a:t>
            </a:r>
            <a:r>
              <a:rPr lang="zh-CN" altLang="en-US" dirty="0"/>
              <a:t>，能够有效地</a:t>
            </a:r>
            <a:r>
              <a:rPr lang="zh-CN" altLang="en-US" b="1" dirty="0"/>
              <a:t>提升训练稳定性</a:t>
            </a:r>
            <a:endParaRPr lang="en-US" dirty="0"/>
          </a:p>
        </p:txBody>
      </p:sp>
      <p:sp>
        <p:nvSpPr>
          <p:cNvPr id="13" name="文本框 12">
            <a:extLst>
              <a:ext uri="{FF2B5EF4-FFF2-40B4-BE49-F238E27FC236}">
                <a16:creationId xmlns:a16="http://schemas.microsoft.com/office/drawing/2014/main" id="{138D13C8-8E8B-D2F8-F73B-C09FCC6CA38F}"/>
              </a:ext>
            </a:extLst>
          </p:cNvPr>
          <p:cNvSpPr txBox="1"/>
          <p:nvPr/>
        </p:nvSpPr>
        <p:spPr>
          <a:xfrm>
            <a:off x="149225" y="3452232"/>
            <a:ext cx="4574381" cy="1200329"/>
          </a:xfrm>
          <a:prstGeom prst="rect">
            <a:avLst/>
          </a:prstGeom>
          <a:noFill/>
        </p:spPr>
        <p:txBody>
          <a:bodyPr wrap="square">
            <a:spAutoFit/>
          </a:bodyPr>
          <a:lstStyle/>
          <a:p>
            <a:pPr marL="285750" indent="-285750">
              <a:buFont typeface="Courier New" panose="02070309020205020404" pitchFamily="49" charset="0"/>
              <a:buChar char="o"/>
            </a:pPr>
            <a:r>
              <a:rPr lang="zh-CN" altLang="en-US" dirty="0"/>
              <a:t>为平衡</a:t>
            </a:r>
            <a:r>
              <a:rPr lang="zh-CN" altLang="en-US" b="1" dirty="0"/>
              <a:t>训练速度</a:t>
            </a:r>
            <a:r>
              <a:rPr lang="zh-CN" altLang="en-US" dirty="0"/>
              <a:t>和</a:t>
            </a:r>
            <a:r>
              <a:rPr lang="zh-CN" altLang="en-US" b="1" dirty="0"/>
              <a:t>稳定性</a:t>
            </a:r>
            <a:r>
              <a:rPr lang="zh-CN" altLang="en-US" dirty="0"/>
              <a:t>，现有的大模型通常在预训练期间采用</a:t>
            </a:r>
            <a:r>
              <a:rPr lang="zh-CN" altLang="en-US" b="1" dirty="0"/>
              <a:t>动态的学习率调度策略</a:t>
            </a:r>
            <a:r>
              <a:rPr lang="zh-CN" altLang="en-US" dirty="0"/>
              <a:t>，包括预热（</a:t>
            </a:r>
            <a:r>
              <a:rPr lang="en-US" altLang="zh-CN" dirty="0"/>
              <a:t>Warm-up</a:t>
            </a:r>
            <a:r>
              <a:rPr lang="zh-CN" altLang="en-US" dirty="0"/>
              <a:t>）和衰减（</a:t>
            </a:r>
            <a:r>
              <a:rPr lang="en-US" altLang="zh-CN" dirty="0"/>
              <a:t>Learning Rate Decay</a:t>
            </a:r>
            <a:r>
              <a:rPr lang="zh-CN" altLang="en-US" dirty="0"/>
              <a:t>） 策略</a:t>
            </a:r>
            <a:endParaRPr lang="en-US" dirty="0"/>
          </a:p>
        </p:txBody>
      </p:sp>
      <p:sp>
        <p:nvSpPr>
          <p:cNvPr id="15" name="文本框 14">
            <a:extLst>
              <a:ext uri="{FF2B5EF4-FFF2-40B4-BE49-F238E27FC236}">
                <a16:creationId xmlns:a16="http://schemas.microsoft.com/office/drawing/2014/main" id="{0EB70840-8E73-910C-64D4-77428546016E}"/>
              </a:ext>
            </a:extLst>
          </p:cNvPr>
          <p:cNvSpPr txBox="1"/>
          <p:nvPr/>
        </p:nvSpPr>
        <p:spPr>
          <a:xfrm>
            <a:off x="149225" y="5085492"/>
            <a:ext cx="4760119" cy="1754326"/>
          </a:xfrm>
          <a:prstGeom prst="rect">
            <a:avLst/>
          </a:prstGeom>
          <a:noFill/>
        </p:spPr>
        <p:txBody>
          <a:bodyPr wrap="square">
            <a:spAutoFit/>
          </a:bodyPr>
          <a:lstStyle/>
          <a:p>
            <a:pPr marL="285750" indent="-285750">
              <a:buFont typeface="Courier New" panose="02070309020205020404" pitchFamily="49" charset="0"/>
              <a:buChar char="o"/>
            </a:pPr>
            <a:r>
              <a:rPr lang="en-US" dirty="0"/>
              <a:t>SGD</a:t>
            </a:r>
            <a:r>
              <a:rPr lang="zh-CN" altLang="en-US" b="1" dirty="0"/>
              <a:t>计算效率高</a:t>
            </a:r>
            <a:r>
              <a:rPr lang="zh-CN" altLang="en-US" dirty="0"/>
              <a:t>、</a:t>
            </a:r>
            <a:r>
              <a:rPr lang="zh-CN" altLang="en-US" b="1" dirty="0"/>
              <a:t>收敛速度较慢</a:t>
            </a:r>
            <a:endParaRPr lang="en-US" altLang="zh-CN" b="1" dirty="0"/>
          </a:p>
          <a:p>
            <a:pPr marL="285750" indent="-285750">
              <a:buFont typeface="Courier New" panose="02070309020205020404" pitchFamily="49" charset="0"/>
              <a:buChar char="o"/>
            </a:pPr>
            <a:r>
              <a:rPr lang="en-US" altLang="zh-CN" dirty="0"/>
              <a:t>RMSprop</a:t>
            </a:r>
            <a:r>
              <a:rPr lang="zh-CN" altLang="en-US" dirty="0"/>
              <a:t>自适应调整，</a:t>
            </a:r>
            <a:r>
              <a:rPr lang="zh-CN" altLang="en-US" b="1" dirty="0"/>
              <a:t>收敛快、稳定性高</a:t>
            </a:r>
            <a:endParaRPr lang="en-US" altLang="zh-CN" b="1" dirty="0"/>
          </a:p>
          <a:p>
            <a:pPr marL="285750" indent="-285750">
              <a:buFont typeface="Courier New" panose="02070309020205020404" pitchFamily="49" charset="0"/>
              <a:buChar char="o"/>
            </a:pPr>
            <a:r>
              <a:rPr lang="en-US" altLang="zh-CN" dirty="0"/>
              <a:t>Adam </a:t>
            </a:r>
            <a:r>
              <a:rPr lang="zh-CN" altLang="en-US" dirty="0"/>
              <a:t>通过计算梯度的一</a:t>
            </a:r>
            <a:r>
              <a:rPr lang="en-US" altLang="zh-CN" dirty="0"/>
              <a:t>/</a:t>
            </a:r>
            <a:r>
              <a:rPr lang="zh-CN" altLang="en-US" dirty="0"/>
              <a:t>二阶矩估计来自动调整每个参数的学习率</a:t>
            </a:r>
            <a:endParaRPr lang="en-US" altLang="zh-CN" dirty="0"/>
          </a:p>
          <a:p>
            <a:pPr marL="285750" indent="-285750">
              <a:buFont typeface="Courier New" panose="02070309020205020404" pitchFamily="49" charset="0"/>
              <a:buChar char="o"/>
            </a:pPr>
            <a:r>
              <a:rPr lang="en-US" altLang="zh-CN" dirty="0" err="1"/>
              <a:t>AdamW</a:t>
            </a:r>
            <a:r>
              <a:rPr lang="zh-CN" altLang="en-US" dirty="0"/>
              <a:t>（带权重衰减 </a:t>
            </a:r>
            <a:r>
              <a:rPr lang="en-US" altLang="zh-CN" dirty="0"/>
              <a:t>Adam</a:t>
            </a:r>
            <a:r>
              <a:rPr lang="zh-CN" altLang="en-US" dirty="0"/>
              <a:t>）</a:t>
            </a:r>
            <a:r>
              <a:rPr lang="zh-CN" altLang="en-US" b="1" dirty="0"/>
              <a:t>收敛快</a:t>
            </a:r>
            <a:r>
              <a:rPr lang="zh-CN" altLang="en-US" dirty="0"/>
              <a:t>、</a:t>
            </a:r>
            <a:r>
              <a:rPr lang="zh-CN" altLang="en-US" b="1" dirty="0"/>
              <a:t>对超参数不敏感</a:t>
            </a:r>
            <a:r>
              <a:rPr lang="zh-CN" altLang="en-US" dirty="0"/>
              <a:t>、</a:t>
            </a:r>
            <a:r>
              <a:rPr lang="zh-CN" altLang="en-US" b="1" dirty="0"/>
              <a:t>对复杂损失函数适应性好</a:t>
            </a:r>
            <a:endParaRPr lang="en-US" b="1" dirty="0"/>
          </a:p>
        </p:txBody>
      </p:sp>
    </p:spTree>
    <p:extLst>
      <p:ext uri="{BB962C8B-B14F-4D97-AF65-F5344CB8AC3E}">
        <p14:creationId xmlns:p14="http://schemas.microsoft.com/office/powerpoint/2010/main" val="2268145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BFA0F-55F6-EA18-07F1-CD82A0F3438E}"/>
            </a:ext>
          </a:extLst>
        </p:cNvPr>
        <p:cNvGrpSpPr/>
        <p:nvPr/>
      </p:nvGrpSpPr>
      <p:grpSpPr>
        <a:xfrm>
          <a:off x="0" y="0"/>
          <a:ext cx="0" cy="0"/>
          <a:chOff x="0" y="0"/>
          <a:chExt cx="0" cy="0"/>
        </a:xfrm>
      </p:grpSpPr>
      <p:sp>
        <p:nvSpPr>
          <p:cNvPr id="19" name="矩形: 圆角 18">
            <a:extLst>
              <a:ext uri="{FF2B5EF4-FFF2-40B4-BE49-F238E27FC236}">
                <a16:creationId xmlns:a16="http://schemas.microsoft.com/office/drawing/2014/main" id="{F3E4DCF8-8AF4-05E0-08EE-44F85DA8AFFE}"/>
              </a:ext>
            </a:extLst>
          </p:cNvPr>
          <p:cNvSpPr/>
          <p:nvPr/>
        </p:nvSpPr>
        <p:spPr>
          <a:xfrm>
            <a:off x="247649" y="5072062"/>
            <a:ext cx="11685989" cy="1295550"/>
          </a:xfrm>
          <a:prstGeom prst="roundRect">
            <a:avLst>
              <a:gd name="adj" fmla="val 16315"/>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2000" dirty="0">
                <a:solidFill>
                  <a:schemeClr val="tx1"/>
                </a:solidFill>
                <a:latin typeface="仿宋" panose="02010609060101010101" pitchFamily="49" charset="-122"/>
                <a:ea typeface="仿宋" panose="02010609060101010101" pitchFamily="49" charset="-122"/>
              </a:rPr>
              <a:t>随着 </a:t>
            </a:r>
            <a:r>
              <a:rPr lang="en-US" altLang="zh-CN" sz="2000" dirty="0">
                <a:solidFill>
                  <a:schemeClr val="tx1"/>
                </a:solidFill>
                <a:latin typeface="仿宋" panose="02010609060101010101" pitchFamily="49" charset="-122"/>
                <a:ea typeface="仿宋" panose="02010609060101010101" pitchFamily="49" charset="-122"/>
              </a:rPr>
              <a:t>LLMs </a:t>
            </a:r>
            <a:r>
              <a:rPr lang="zh-CN" altLang="en-US" sz="2000" dirty="0">
                <a:solidFill>
                  <a:schemeClr val="tx1"/>
                </a:solidFill>
                <a:latin typeface="仿宋" panose="02010609060101010101" pitchFamily="49" charset="-122"/>
                <a:ea typeface="仿宋" panose="02010609060101010101" pitchFamily="49" charset="-122"/>
              </a:rPr>
              <a:t>规模扩大，训练中损失突变的情况变得更加普遍，加剧了训练的不稳定性。为了解决该问题，</a:t>
            </a:r>
            <a:r>
              <a:rPr lang="en-US" altLang="zh-CN" sz="2000" dirty="0" err="1">
                <a:solidFill>
                  <a:schemeClr val="tx1"/>
                </a:solidFill>
                <a:latin typeface="仿宋" panose="02010609060101010101" pitchFamily="49" charset="-122"/>
                <a:ea typeface="仿宋" panose="02010609060101010101" pitchFamily="49" charset="-122"/>
              </a:rPr>
              <a:t>PaLM</a:t>
            </a:r>
            <a:r>
              <a:rPr lang="en-US" altLang="zh-CN" sz="2000" dirty="0">
                <a:solidFill>
                  <a:schemeClr val="tx1"/>
                </a:solidFill>
                <a:latin typeface="仿宋" panose="02010609060101010101" pitchFamily="49" charset="-122"/>
                <a:ea typeface="仿宋" panose="02010609060101010101" pitchFamily="49" charset="-122"/>
              </a:rPr>
              <a:t> </a:t>
            </a:r>
            <a:r>
              <a:rPr lang="zh-CN" altLang="en-US" sz="2000" dirty="0">
                <a:solidFill>
                  <a:schemeClr val="tx1"/>
                </a:solidFill>
                <a:latin typeface="仿宋" panose="02010609060101010101" pitchFamily="49" charset="-122"/>
                <a:ea typeface="仿宋" panose="02010609060101010101" pitchFamily="49" charset="-122"/>
              </a:rPr>
              <a:t>和 </a:t>
            </a:r>
            <a:r>
              <a:rPr lang="en-US" altLang="zh-CN" sz="2000" dirty="0">
                <a:solidFill>
                  <a:schemeClr val="tx1"/>
                </a:solidFill>
                <a:latin typeface="仿宋" panose="02010609060101010101" pitchFamily="49" charset="-122"/>
                <a:ea typeface="仿宋" panose="02010609060101010101" pitchFamily="49" charset="-122"/>
              </a:rPr>
              <a:t>OPT </a:t>
            </a:r>
            <a:r>
              <a:rPr lang="zh-CN" altLang="en-US" sz="2000" dirty="0">
                <a:solidFill>
                  <a:schemeClr val="tx1"/>
                </a:solidFill>
                <a:latin typeface="仿宋" panose="02010609060101010101" pitchFamily="49" charset="-122"/>
                <a:ea typeface="仿宋" panose="02010609060101010101" pitchFamily="49" charset="-122"/>
              </a:rPr>
              <a:t>模型采用了一种简单但有效的策略，即在损失突增发生之前，从较早的检查点重新开始训练，并跳过可能导致问题的数据。该策略提高了训练稳定性。</a:t>
            </a:r>
          </a:p>
        </p:txBody>
      </p:sp>
      <p:sp>
        <p:nvSpPr>
          <p:cNvPr id="7" name="object 3">
            <a:extLst>
              <a:ext uri="{FF2B5EF4-FFF2-40B4-BE49-F238E27FC236}">
                <a16:creationId xmlns:a16="http://schemas.microsoft.com/office/drawing/2014/main" id="{29F1CD19-E873-ACB8-A29F-35A607396EFE}"/>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8.3.2 </a:t>
            </a:r>
            <a:r>
              <a:rPr lang="zh-CN" altLang="en-US" sz="3200" dirty="0">
                <a:solidFill>
                  <a:srgbClr val="0070C0"/>
                </a:solidFill>
                <a:latin typeface="微软雅黑" panose="020B0503020204020204" pitchFamily="34" charset="-122"/>
                <a:ea typeface="微软雅黑" panose="020B0503020204020204" pitchFamily="34" charset="-122"/>
              </a:rPr>
              <a:t>优化参数设置</a:t>
            </a:r>
          </a:p>
        </p:txBody>
      </p:sp>
      <p:sp>
        <p:nvSpPr>
          <p:cNvPr id="9" name="文本框 8">
            <a:extLst>
              <a:ext uri="{FF2B5EF4-FFF2-40B4-BE49-F238E27FC236}">
                <a16:creationId xmlns:a16="http://schemas.microsoft.com/office/drawing/2014/main" id="{097AF28E-B6E5-F7DC-200B-EFDCE1D9669A}"/>
              </a:ext>
            </a:extLst>
          </p:cNvPr>
          <p:cNvSpPr txBox="1"/>
          <p:nvPr/>
        </p:nvSpPr>
        <p:spPr>
          <a:xfrm>
            <a:off x="149225" y="985930"/>
            <a:ext cx="3704317"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稳定训练</a:t>
            </a:r>
          </a:p>
        </p:txBody>
      </p:sp>
      <p:grpSp>
        <p:nvGrpSpPr>
          <p:cNvPr id="15" name="组合 14">
            <a:extLst>
              <a:ext uri="{FF2B5EF4-FFF2-40B4-BE49-F238E27FC236}">
                <a16:creationId xmlns:a16="http://schemas.microsoft.com/office/drawing/2014/main" id="{2799E039-D123-0F18-EAB4-AEC578ADB1EF}"/>
              </a:ext>
            </a:extLst>
          </p:cNvPr>
          <p:cNvGrpSpPr/>
          <p:nvPr/>
        </p:nvGrpSpPr>
        <p:grpSpPr>
          <a:xfrm>
            <a:off x="247649" y="1583854"/>
            <a:ext cx="5686425" cy="2783766"/>
            <a:chOff x="269081" y="1476694"/>
            <a:chExt cx="5686425" cy="2783766"/>
          </a:xfrm>
        </p:grpSpPr>
        <p:sp>
          <p:nvSpPr>
            <p:cNvPr id="3" name="文本框 2">
              <a:extLst>
                <a:ext uri="{FF2B5EF4-FFF2-40B4-BE49-F238E27FC236}">
                  <a16:creationId xmlns:a16="http://schemas.microsoft.com/office/drawing/2014/main" id="{9752D5D9-FDCA-70EA-77EB-93FA7D6FB6E1}"/>
                </a:ext>
              </a:extLst>
            </p:cNvPr>
            <p:cNvSpPr txBox="1"/>
            <p:nvPr/>
          </p:nvSpPr>
          <p:spPr>
            <a:xfrm>
              <a:off x="1545431" y="1476694"/>
              <a:ext cx="3133725" cy="707886"/>
            </a:xfrm>
            <a:prstGeom prst="rect">
              <a:avLst/>
            </a:prstGeom>
            <a:noFill/>
          </p:spPr>
          <p:txBody>
            <a:bodyPr wrap="square">
              <a:spAutoFit/>
            </a:bodyPr>
            <a:lstStyle/>
            <a:p>
              <a:pPr algn="ctr"/>
              <a:r>
                <a:rPr lang="zh-CN" altLang="en-US" sz="2000" b="1" dirty="0">
                  <a:latin typeface="Times New Roman" panose="02020603050405020304" pitchFamily="18" charset="0"/>
                  <a:cs typeface="Times New Roman" panose="02020603050405020304" pitchFamily="18" charset="0"/>
                </a:rPr>
                <a:t>权重衰减</a:t>
              </a:r>
              <a:endParaRPr lang="en-US" altLang="zh-CN" sz="2000" b="1" dirty="0">
                <a:latin typeface="Times New Roman" panose="02020603050405020304" pitchFamily="18" charset="0"/>
                <a:cs typeface="Times New Roman" panose="02020603050405020304" pitchFamily="18" charset="0"/>
              </a:endParaRPr>
            </a:p>
            <a:p>
              <a:pPr algn="ctr"/>
              <a:r>
                <a:rPr lang="zh-CN" altLang="en-US" sz="2000" b="1"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Weight Decay）</a:t>
              </a:r>
            </a:p>
          </p:txBody>
        </p:sp>
        <p:sp>
          <p:nvSpPr>
            <p:cNvPr id="12" name="矩形: 圆角 11">
              <a:extLst>
                <a:ext uri="{FF2B5EF4-FFF2-40B4-BE49-F238E27FC236}">
                  <a16:creationId xmlns:a16="http://schemas.microsoft.com/office/drawing/2014/main" id="{60ED688A-ED36-6A43-51F3-32F99B9ECDB9}"/>
                </a:ext>
              </a:extLst>
            </p:cNvPr>
            <p:cNvSpPr/>
            <p:nvPr/>
          </p:nvSpPr>
          <p:spPr>
            <a:xfrm>
              <a:off x="269081" y="2231635"/>
              <a:ext cx="5686425" cy="2028825"/>
            </a:xfrm>
            <a:prstGeom prst="roundRect">
              <a:avLst>
                <a:gd name="adj" fmla="val 10681"/>
              </a:avLst>
            </a:prstGeom>
            <a:solidFill>
              <a:schemeClr val="bg1"/>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仿宋" panose="02010609060101010101" pitchFamily="49" charset="-122"/>
                  <a:ea typeface="仿宋" panose="02010609060101010101" pitchFamily="49" charset="-122"/>
                </a:rPr>
                <a:t>通过在损失函数中添加与模型权重平方成正比的项，减少模型复杂度并防止过拟合。</a:t>
              </a:r>
              <a:endParaRPr lang="en-US" altLang="zh-CN" sz="2000" dirty="0">
                <a:solidFill>
                  <a:schemeClr val="tx1"/>
                </a:solidFill>
                <a:latin typeface="仿宋" panose="02010609060101010101" pitchFamily="49" charset="-122"/>
                <a:ea typeface="仿宋" panose="02010609060101010101" pitchFamily="49" charset="-122"/>
              </a:endParaRPr>
            </a:p>
            <a:p>
              <a:pPr algn="just"/>
              <a:endParaRPr lang="en-US" altLang="zh-CN" sz="2000" dirty="0">
                <a:solidFill>
                  <a:schemeClr val="tx1"/>
                </a:solidFill>
                <a:latin typeface="仿宋" panose="02010609060101010101" pitchFamily="49" charset="-122"/>
                <a:ea typeface="仿宋" panose="02010609060101010101" pitchFamily="49" charset="-122"/>
              </a:endParaRPr>
            </a:p>
            <a:p>
              <a:pPr algn="just"/>
              <a:r>
                <a:rPr lang="zh-CN" altLang="en-US" sz="2000" dirty="0">
                  <a:solidFill>
                    <a:schemeClr val="tx1"/>
                  </a:solidFill>
                  <a:latin typeface="仿宋" panose="02010609060101010101" pitchFamily="49" charset="-122"/>
                  <a:ea typeface="仿宋" panose="02010609060101010101" pitchFamily="49" charset="-122"/>
                </a:rPr>
                <a:t>鼓励模型在训练过程中保持较小的权重值，有助于提高模型的泛化能力，并增强训练稳定性。</a:t>
              </a:r>
              <a:endParaRPr lang="en-US" sz="2000" dirty="0">
                <a:solidFill>
                  <a:schemeClr val="tx1"/>
                </a:solidFill>
                <a:latin typeface="仿宋" panose="02010609060101010101" pitchFamily="49" charset="-122"/>
                <a:ea typeface="仿宋" panose="02010609060101010101" pitchFamily="49" charset="-122"/>
              </a:endParaRPr>
            </a:p>
          </p:txBody>
        </p:sp>
      </p:grpSp>
      <p:grpSp>
        <p:nvGrpSpPr>
          <p:cNvPr id="14" name="组合 13">
            <a:extLst>
              <a:ext uri="{FF2B5EF4-FFF2-40B4-BE49-F238E27FC236}">
                <a16:creationId xmlns:a16="http://schemas.microsoft.com/office/drawing/2014/main" id="{066921AD-82F0-2B64-4C42-CA58534F519C}"/>
              </a:ext>
            </a:extLst>
          </p:cNvPr>
          <p:cNvGrpSpPr/>
          <p:nvPr/>
        </p:nvGrpSpPr>
        <p:grpSpPr>
          <a:xfrm>
            <a:off x="6247213" y="1583854"/>
            <a:ext cx="5686425" cy="2783766"/>
            <a:chOff x="6140053" y="1476694"/>
            <a:chExt cx="5686425" cy="2783766"/>
          </a:xfrm>
        </p:grpSpPr>
        <p:sp>
          <p:nvSpPr>
            <p:cNvPr id="5" name="文本框 4">
              <a:extLst>
                <a:ext uri="{FF2B5EF4-FFF2-40B4-BE49-F238E27FC236}">
                  <a16:creationId xmlns:a16="http://schemas.microsoft.com/office/drawing/2014/main" id="{CF1D3839-D3A7-F251-525B-08791DBCD3D8}"/>
                </a:ext>
              </a:extLst>
            </p:cNvPr>
            <p:cNvSpPr txBox="1"/>
            <p:nvPr/>
          </p:nvSpPr>
          <p:spPr>
            <a:xfrm>
              <a:off x="7022305" y="1476694"/>
              <a:ext cx="3921920" cy="707886"/>
            </a:xfrm>
            <a:prstGeom prst="rect">
              <a:avLst/>
            </a:prstGeom>
            <a:noFill/>
          </p:spPr>
          <p:txBody>
            <a:bodyPr wrap="square">
              <a:spAutoFit/>
            </a:bodyPr>
            <a:lstStyle/>
            <a:p>
              <a:pPr algn="ctr"/>
              <a:r>
                <a:rPr lang="zh-CN" altLang="en-US" sz="2000" b="1" dirty="0">
                  <a:latin typeface="Times New Roman" panose="02020603050405020304" pitchFamily="18" charset="0"/>
                  <a:cs typeface="Times New Roman" panose="02020603050405020304" pitchFamily="18" charset="0"/>
                </a:rPr>
                <a:t>梯度裁剪</a:t>
              </a:r>
              <a:endParaRPr lang="en-US" altLang="zh-CN" sz="2000" b="1" dirty="0">
                <a:latin typeface="Times New Roman" panose="02020603050405020304" pitchFamily="18" charset="0"/>
                <a:cs typeface="Times New Roman" panose="02020603050405020304" pitchFamily="18" charset="0"/>
              </a:endParaRPr>
            </a:p>
            <a:p>
              <a:pPr algn="ctr"/>
              <a:r>
                <a:rPr lang="zh-CN" altLang="en-US" sz="2000" b="1"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Gradient Clipping）</a:t>
              </a:r>
            </a:p>
          </p:txBody>
        </p:sp>
        <p:sp>
          <p:nvSpPr>
            <p:cNvPr id="13" name="矩形: 圆角 12">
              <a:extLst>
                <a:ext uri="{FF2B5EF4-FFF2-40B4-BE49-F238E27FC236}">
                  <a16:creationId xmlns:a16="http://schemas.microsoft.com/office/drawing/2014/main" id="{E26E8985-452C-6EA2-D70C-30E77EAC1BDD}"/>
                </a:ext>
              </a:extLst>
            </p:cNvPr>
            <p:cNvSpPr/>
            <p:nvPr/>
          </p:nvSpPr>
          <p:spPr>
            <a:xfrm>
              <a:off x="6140053" y="2231635"/>
              <a:ext cx="5686425" cy="2028825"/>
            </a:xfrm>
            <a:prstGeom prst="roundRect">
              <a:avLst>
                <a:gd name="adj" fmla="val 11737"/>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仿宋" panose="02010609060101010101" pitchFamily="49" charset="-122"/>
                  <a:ea typeface="仿宋" panose="02010609060101010101" pitchFamily="49" charset="-122"/>
                </a:rPr>
                <a:t>梯度裁剪则用于防止梯度爆炸</a:t>
              </a:r>
              <a:endParaRPr lang="en-US" altLang="zh-CN" sz="2000" dirty="0">
                <a:solidFill>
                  <a:schemeClr val="tx1"/>
                </a:solidFill>
                <a:latin typeface="仿宋" panose="02010609060101010101" pitchFamily="49" charset="-122"/>
                <a:ea typeface="仿宋" panose="02010609060101010101" pitchFamily="49" charset="-122"/>
              </a:endParaRPr>
            </a:p>
            <a:p>
              <a:pPr algn="just"/>
              <a:r>
                <a:rPr lang="zh-CN" altLang="en-US" sz="2000" dirty="0">
                  <a:solidFill>
                    <a:schemeClr val="tx1"/>
                  </a:solidFill>
                  <a:latin typeface="仿宋" panose="02010609060101010101" pitchFamily="49" charset="-122"/>
                  <a:ea typeface="仿宋" panose="02010609060101010101" pitchFamily="49" charset="-122"/>
                </a:rPr>
                <a:t>在训练过程中，由于梯度累积，可能会出现异常大的梯度， 导致权重更新时步长过大，破坏训练稳定性。通过设置一个阈值限制梯度大小，当梯度范数超过该阈值时进行缩放，避免极端步长变化，从而防止训练中 的不稳定现象 </a:t>
              </a:r>
            </a:p>
          </p:txBody>
        </p:sp>
      </p:grpSp>
      <p:sp>
        <p:nvSpPr>
          <p:cNvPr id="20" name="文本框 19">
            <a:extLst>
              <a:ext uri="{FF2B5EF4-FFF2-40B4-BE49-F238E27FC236}">
                <a16:creationId xmlns:a16="http://schemas.microsoft.com/office/drawing/2014/main" id="{BDB812A2-183E-08B8-BC62-93192590CBE0}"/>
              </a:ext>
            </a:extLst>
          </p:cNvPr>
          <p:cNvSpPr txBox="1"/>
          <p:nvPr/>
        </p:nvSpPr>
        <p:spPr>
          <a:xfrm>
            <a:off x="4523780" y="4593754"/>
            <a:ext cx="3133725" cy="400110"/>
          </a:xfrm>
          <a:prstGeom prst="rect">
            <a:avLst/>
          </a:prstGeom>
          <a:noFill/>
        </p:spPr>
        <p:txBody>
          <a:bodyPr wrap="square">
            <a:spAutoFit/>
          </a:bodyPr>
          <a:lstStyle/>
          <a:p>
            <a:pPr algn="ctr"/>
            <a:r>
              <a:rPr lang="zh-CN" altLang="en-US" sz="2000" b="1" dirty="0">
                <a:latin typeface="Times New Roman" panose="02020603050405020304" pitchFamily="18" charset="0"/>
                <a:cs typeface="Times New Roman" panose="02020603050405020304" pitchFamily="18" charset="0"/>
              </a:rPr>
              <a:t>其它稳定训练的策略</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300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8A75560-8582-684A-81BA-569A64DB9EA8}"/>
              </a:ext>
            </a:extLst>
          </p:cNvPr>
          <p:cNvPicPr>
            <a:picLocks noChangeAspect="1"/>
          </p:cNvPicPr>
          <p:nvPr/>
        </p:nvPicPr>
        <p:blipFill>
          <a:blip r:embed="rId3"/>
          <a:stretch>
            <a:fillRect/>
          </a:stretch>
        </p:blipFill>
        <p:spPr>
          <a:xfrm>
            <a:off x="810227" y="1880794"/>
            <a:ext cx="6451600" cy="3657600"/>
          </a:xfrm>
          <a:prstGeom prst="rect">
            <a:avLst/>
          </a:prstGeom>
        </p:spPr>
      </p:pic>
      <p:sp>
        <p:nvSpPr>
          <p:cNvPr id="5" name="文本框 4">
            <a:extLst>
              <a:ext uri="{FF2B5EF4-FFF2-40B4-BE49-F238E27FC236}">
                <a16:creationId xmlns:a16="http://schemas.microsoft.com/office/drawing/2014/main" id="{E285BA41-761E-5842-AFA3-D1459288C3AE}"/>
              </a:ext>
            </a:extLst>
          </p:cNvPr>
          <p:cNvSpPr txBox="1"/>
          <p:nvPr/>
        </p:nvSpPr>
        <p:spPr>
          <a:xfrm>
            <a:off x="7375162" y="837847"/>
            <a:ext cx="4816838" cy="2677656"/>
          </a:xfrm>
          <a:prstGeom prst="rect">
            <a:avLst/>
          </a:prstGeom>
          <a:noFill/>
        </p:spPr>
        <p:txBody>
          <a:bodyPr wrap="square" rtlCol="0">
            <a:spAutoFit/>
          </a:bodyPr>
          <a:lstStyle/>
          <a:p>
            <a:pPr algn="just"/>
            <a:r>
              <a:rPr kumimoji="1" lang="en-US" altLang="zh-CN" sz="2400" b="1" dirty="0">
                <a:latin typeface="+mj-ea"/>
                <a:ea typeface="+mj-ea"/>
                <a:cs typeface="Times New Roman" panose="02020603050405020304" pitchFamily="18" charset="0"/>
              </a:rPr>
              <a:t>CPU:</a:t>
            </a:r>
          </a:p>
          <a:p>
            <a:pPr marL="285750" indent="-285750" algn="just">
              <a:buFontTx/>
              <a:buChar char="-"/>
            </a:pPr>
            <a:r>
              <a:rPr kumimoji="1" lang="zh-CN" altLang="en-US" sz="2400" dirty="0">
                <a:latin typeface="+mj-ea"/>
                <a:ea typeface="+mj-ea"/>
              </a:rPr>
              <a:t>由控制单元（</a:t>
            </a:r>
            <a:r>
              <a:rPr kumimoji="1" lang="en-US" altLang="zh-CN" sz="2400" dirty="0" err="1">
                <a:latin typeface="+mj-ea"/>
                <a:ea typeface="+mj-ea"/>
              </a:rPr>
              <a:t>Contraol</a:t>
            </a:r>
            <a:r>
              <a:rPr kumimoji="1" lang="zh-CN" altLang="en-US" sz="2400" dirty="0">
                <a:latin typeface="+mj-ea"/>
                <a:ea typeface="+mj-ea"/>
              </a:rPr>
              <a:t>）、运算单元（</a:t>
            </a:r>
            <a:r>
              <a:rPr kumimoji="1" lang="en-US" altLang="zh-CN" sz="2400" dirty="0">
                <a:latin typeface="+mj-ea"/>
                <a:ea typeface="+mj-ea"/>
              </a:rPr>
              <a:t>ALU</a:t>
            </a:r>
            <a:r>
              <a:rPr kumimoji="1" lang="zh-CN" altLang="en-US" sz="2400" dirty="0">
                <a:latin typeface="+mj-ea"/>
                <a:ea typeface="+mj-ea"/>
              </a:rPr>
              <a:t>）、缓存（</a:t>
            </a:r>
            <a:r>
              <a:rPr kumimoji="1" lang="en-US" altLang="zh-CN" sz="2400" dirty="0">
                <a:latin typeface="+mj-ea"/>
                <a:ea typeface="+mj-ea"/>
              </a:rPr>
              <a:t>Cache</a:t>
            </a:r>
            <a:r>
              <a:rPr kumimoji="1" lang="zh-CN" altLang="en-US" sz="2400" dirty="0">
                <a:latin typeface="+mj-ea"/>
                <a:ea typeface="+mj-ea"/>
              </a:rPr>
              <a:t>）等组成；</a:t>
            </a:r>
            <a:endParaRPr kumimoji="1" lang="en-US" altLang="zh-CN" sz="2400" dirty="0">
              <a:latin typeface="+mj-ea"/>
              <a:ea typeface="+mj-ea"/>
            </a:endParaRPr>
          </a:p>
          <a:p>
            <a:pPr marL="285750" indent="-285750" algn="just">
              <a:buFontTx/>
              <a:buChar char="-"/>
            </a:pPr>
            <a:r>
              <a:rPr kumimoji="1" lang="zh-CN" altLang="en-US" sz="2400" dirty="0">
                <a:latin typeface="+mj-ea"/>
                <a:ea typeface="+mj-ea"/>
              </a:rPr>
              <a:t>对比</a:t>
            </a:r>
            <a:r>
              <a:rPr kumimoji="1" lang="en-US" altLang="zh-CN" sz="2400" dirty="0">
                <a:latin typeface="+mj-ea"/>
                <a:ea typeface="+mj-ea"/>
              </a:rPr>
              <a:t>GPU</a:t>
            </a:r>
            <a:r>
              <a:rPr kumimoji="1" lang="zh-CN" altLang="en-US" sz="2400" dirty="0">
                <a:latin typeface="+mj-ea"/>
                <a:ea typeface="+mj-ea"/>
              </a:rPr>
              <a:t>，</a:t>
            </a:r>
            <a:r>
              <a:rPr kumimoji="1" lang="en-US" altLang="zh-CN" sz="2400" dirty="0">
                <a:latin typeface="+mj-ea"/>
                <a:ea typeface="+mj-ea"/>
              </a:rPr>
              <a:t>CPU</a:t>
            </a:r>
            <a:r>
              <a:rPr kumimoji="1" lang="zh-CN" altLang="en-US" sz="2400" dirty="0">
                <a:latin typeface="+mj-ea"/>
                <a:ea typeface="+mj-ea"/>
              </a:rPr>
              <a:t>的控制单元数量较小</a:t>
            </a:r>
            <a:endParaRPr kumimoji="1" lang="en-US" altLang="zh-CN" sz="2400" dirty="0">
              <a:latin typeface="+mj-ea"/>
              <a:ea typeface="+mj-ea"/>
            </a:endParaRPr>
          </a:p>
          <a:p>
            <a:pPr marL="285750" indent="-285750" algn="just">
              <a:buFontTx/>
              <a:buChar char="-"/>
            </a:pPr>
            <a:r>
              <a:rPr kumimoji="1" lang="zh-CN" altLang="en-US" sz="2400" dirty="0">
                <a:latin typeface="+mj-ea"/>
                <a:ea typeface="+mj-ea"/>
              </a:rPr>
              <a:t>适合处理复杂性任务</a:t>
            </a:r>
            <a:endParaRPr kumimoji="1" lang="en-US" altLang="zh-CN" sz="2400" dirty="0">
              <a:latin typeface="+mj-ea"/>
              <a:ea typeface="+mj-ea"/>
            </a:endParaRPr>
          </a:p>
        </p:txBody>
      </p:sp>
      <p:sp>
        <p:nvSpPr>
          <p:cNvPr id="6" name="文本框 5">
            <a:extLst>
              <a:ext uri="{FF2B5EF4-FFF2-40B4-BE49-F238E27FC236}">
                <a16:creationId xmlns:a16="http://schemas.microsoft.com/office/drawing/2014/main" id="{0C57E8F0-82EC-774E-9EB8-1E0A827A32FB}"/>
              </a:ext>
            </a:extLst>
          </p:cNvPr>
          <p:cNvSpPr txBox="1"/>
          <p:nvPr/>
        </p:nvSpPr>
        <p:spPr>
          <a:xfrm>
            <a:off x="7391431" y="3599402"/>
            <a:ext cx="4784301" cy="1938992"/>
          </a:xfrm>
          <a:prstGeom prst="rect">
            <a:avLst/>
          </a:prstGeom>
          <a:noFill/>
        </p:spPr>
        <p:txBody>
          <a:bodyPr wrap="square" rtlCol="0">
            <a:spAutoFit/>
          </a:bodyPr>
          <a:lstStyle/>
          <a:p>
            <a:pPr algn="just"/>
            <a:r>
              <a:rPr kumimoji="1" lang="en-US" altLang="zh-CN" sz="2400" b="1" dirty="0">
                <a:latin typeface="+mj-ea"/>
                <a:ea typeface="+mj-ea"/>
                <a:cs typeface="Times New Roman" panose="02020603050405020304" pitchFamily="18" charset="0"/>
              </a:rPr>
              <a:t>GPU:</a:t>
            </a:r>
          </a:p>
          <a:p>
            <a:pPr marL="285750" indent="-285750" algn="just">
              <a:buFontTx/>
              <a:buChar char="-"/>
            </a:pPr>
            <a:r>
              <a:rPr kumimoji="1" lang="zh-CN" altLang="en-US" sz="2400" dirty="0">
                <a:latin typeface="+mj-ea"/>
                <a:ea typeface="+mj-ea"/>
              </a:rPr>
              <a:t>拥有大量运算单元</a:t>
            </a:r>
            <a:endParaRPr kumimoji="1" lang="en-US" altLang="zh-CN" sz="2400" dirty="0">
              <a:latin typeface="+mj-ea"/>
              <a:ea typeface="+mj-ea"/>
            </a:endParaRPr>
          </a:p>
          <a:p>
            <a:pPr marL="285750" indent="-285750" algn="just">
              <a:buFontTx/>
              <a:buChar char="-"/>
            </a:pPr>
            <a:r>
              <a:rPr kumimoji="1" lang="zh-CN" altLang="en-US" sz="2400" dirty="0">
                <a:latin typeface="+mj-ea"/>
                <a:ea typeface="+mj-ea"/>
              </a:rPr>
              <a:t>具有强大的并行计算能力</a:t>
            </a:r>
            <a:endParaRPr kumimoji="1" lang="en-US" altLang="zh-CN" sz="2400" dirty="0">
              <a:latin typeface="+mj-ea"/>
              <a:ea typeface="+mj-ea"/>
            </a:endParaRPr>
          </a:p>
          <a:p>
            <a:pPr marL="285750" indent="-285750" algn="just">
              <a:buFontTx/>
              <a:buChar char="-"/>
            </a:pPr>
            <a:r>
              <a:rPr kumimoji="1" lang="zh-CN" altLang="en-US" sz="2400" dirty="0">
                <a:latin typeface="+mj-ea"/>
                <a:ea typeface="+mj-ea"/>
              </a:rPr>
              <a:t>简化的控制器，无法处理复杂性较高的任务</a:t>
            </a:r>
          </a:p>
        </p:txBody>
      </p:sp>
      <p:sp>
        <p:nvSpPr>
          <p:cNvPr id="8" name="文本框 7">
            <a:extLst>
              <a:ext uri="{FF2B5EF4-FFF2-40B4-BE49-F238E27FC236}">
                <a16:creationId xmlns:a16="http://schemas.microsoft.com/office/drawing/2014/main" id="{EACA4826-FE2A-154E-B66F-EA38FE0EE4CC}"/>
              </a:ext>
            </a:extLst>
          </p:cNvPr>
          <p:cNvSpPr txBox="1"/>
          <p:nvPr/>
        </p:nvSpPr>
        <p:spPr>
          <a:xfrm>
            <a:off x="2375156" y="1412731"/>
            <a:ext cx="3321743" cy="461665"/>
          </a:xfrm>
          <a:prstGeom prst="rect">
            <a:avLst/>
          </a:prstGeom>
          <a:noFill/>
        </p:spPr>
        <p:txBody>
          <a:bodyPr wrap="none" rtlCol="0">
            <a:spAutoFit/>
          </a:bodyPr>
          <a:lstStyle/>
          <a:p>
            <a:r>
              <a:rPr kumimoji="1" lang="en-US" altLang="zh-CN" sz="2400" b="1" dirty="0">
                <a:latin typeface="+mj-ea"/>
                <a:ea typeface="+mj-ea"/>
              </a:rPr>
              <a:t>CPU</a:t>
            </a:r>
            <a:r>
              <a:rPr kumimoji="1" lang="zh-CN" altLang="en-US" sz="2400" b="1" dirty="0">
                <a:latin typeface="+mj-ea"/>
                <a:ea typeface="+mj-ea"/>
              </a:rPr>
              <a:t> 与 </a:t>
            </a:r>
            <a:r>
              <a:rPr kumimoji="1" lang="en-US" altLang="zh-CN" sz="2400" b="1" dirty="0">
                <a:latin typeface="+mj-ea"/>
                <a:ea typeface="+mj-ea"/>
              </a:rPr>
              <a:t>GPU</a:t>
            </a:r>
            <a:r>
              <a:rPr kumimoji="1" lang="zh-CN" altLang="en-US" sz="2400" b="1" dirty="0">
                <a:latin typeface="+mj-ea"/>
                <a:ea typeface="+mj-ea"/>
              </a:rPr>
              <a:t> 架构对比</a:t>
            </a:r>
          </a:p>
        </p:txBody>
      </p:sp>
      <p:sp>
        <p:nvSpPr>
          <p:cNvPr id="9" name="文本框 8">
            <a:extLst>
              <a:ext uri="{FF2B5EF4-FFF2-40B4-BE49-F238E27FC236}">
                <a16:creationId xmlns:a16="http://schemas.microsoft.com/office/drawing/2014/main" id="{9724E884-C66D-024E-A835-DCA8EB1460D6}"/>
              </a:ext>
            </a:extLst>
          </p:cNvPr>
          <p:cNvSpPr txBox="1"/>
          <p:nvPr/>
        </p:nvSpPr>
        <p:spPr>
          <a:xfrm>
            <a:off x="227352" y="5649435"/>
            <a:ext cx="11737297" cy="1200329"/>
          </a:xfrm>
          <a:prstGeom prst="rect">
            <a:avLst/>
          </a:prstGeom>
          <a:noFill/>
        </p:spPr>
        <p:txBody>
          <a:bodyPr wrap="square" rtlCol="0">
            <a:spAutoFit/>
          </a:bodyPr>
          <a:lstStyle/>
          <a:p>
            <a:pPr algn="just"/>
            <a:r>
              <a:rPr lang="zh-CN" altLang="en-US" sz="2400" dirty="0">
                <a:latin typeface="+mn-ea"/>
              </a:rPr>
              <a:t>深度神经网络训练涉及大量的矩阵（张量）运算。由于图形处理器（</a:t>
            </a:r>
            <a:r>
              <a:rPr lang="en-US" altLang="zh-CN" sz="2400" dirty="0">
                <a:latin typeface="+mn-ea"/>
              </a:rPr>
              <a:t>GPU</a:t>
            </a:r>
            <a:r>
              <a:rPr lang="zh-CN" altLang="en-US" sz="2400" dirty="0">
                <a:latin typeface="+mn-ea"/>
              </a:rPr>
              <a:t>）架构包含大量的计算单元，这些单元能够并行处理矩阵运算，相较于中央处理器（</a:t>
            </a:r>
            <a:r>
              <a:rPr lang="en-US" altLang="zh-CN" sz="2400" dirty="0">
                <a:latin typeface="+mn-ea"/>
              </a:rPr>
              <a:t>CPU</a:t>
            </a:r>
            <a:r>
              <a:rPr lang="zh-CN" altLang="en-US" sz="2400" dirty="0">
                <a:latin typeface="+mn-ea"/>
              </a:rPr>
              <a:t>），</a:t>
            </a:r>
            <a:r>
              <a:rPr lang="en-US" altLang="zh-CN" sz="2400" dirty="0">
                <a:latin typeface="+mn-ea"/>
              </a:rPr>
              <a:t>GPU</a:t>
            </a:r>
            <a:r>
              <a:rPr lang="zh-CN" altLang="en-US" sz="2400" dirty="0">
                <a:latin typeface="+mn-ea"/>
              </a:rPr>
              <a:t>提供了更高的计算效率。</a:t>
            </a:r>
            <a:endParaRPr kumimoji="1" lang="zh-CN" altLang="en-US" sz="2400" dirty="0">
              <a:latin typeface="+mn-ea"/>
            </a:endParaRPr>
          </a:p>
        </p:txBody>
      </p:sp>
      <p:sp>
        <p:nvSpPr>
          <p:cNvPr id="10" name="object 3">
            <a:extLst>
              <a:ext uri="{FF2B5EF4-FFF2-40B4-BE49-F238E27FC236}">
                <a16:creationId xmlns:a16="http://schemas.microsoft.com/office/drawing/2014/main" id="{9ABC06E2-5A97-987F-492C-86AE48756A72}"/>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8.3.2 </a:t>
            </a:r>
            <a:r>
              <a:rPr lang="zh-CN" altLang="en-US" sz="3200" dirty="0">
                <a:solidFill>
                  <a:srgbClr val="0070C0"/>
                </a:solidFill>
                <a:latin typeface="微软雅黑" panose="020B0503020204020204" pitchFamily="34" charset="-122"/>
                <a:ea typeface="微软雅黑" panose="020B0503020204020204" pitchFamily="34" charset="-122"/>
              </a:rPr>
              <a:t>优化参数设置</a:t>
            </a:r>
          </a:p>
        </p:txBody>
      </p:sp>
    </p:spTree>
    <p:extLst>
      <p:ext uri="{BB962C8B-B14F-4D97-AF65-F5344CB8AC3E}">
        <p14:creationId xmlns:p14="http://schemas.microsoft.com/office/powerpoint/2010/main" val="1518878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5797815-CB0A-4846-A73B-6F98ECDEB850}"/>
              </a:ext>
            </a:extLst>
          </p:cNvPr>
          <p:cNvPicPr>
            <a:picLocks noChangeAspect="1"/>
          </p:cNvPicPr>
          <p:nvPr/>
        </p:nvPicPr>
        <p:blipFill rotWithShape="1">
          <a:blip r:embed="rId2"/>
          <a:srcRect t="4530" b="3594"/>
          <a:stretch/>
        </p:blipFill>
        <p:spPr>
          <a:xfrm>
            <a:off x="5086351" y="373893"/>
            <a:ext cx="7105650" cy="6413335"/>
          </a:xfrm>
          <a:prstGeom prst="rect">
            <a:avLst/>
          </a:prstGeom>
        </p:spPr>
      </p:pic>
      <p:sp>
        <p:nvSpPr>
          <p:cNvPr id="7" name="文本框 6">
            <a:extLst>
              <a:ext uri="{FF2B5EF4-FFF2-40B4-BE49-F238E27FC236}">
                <a16:creationId xmlns:a16="http://schemas.microsoft.com/office/drawing/2014/main" id="{323A3870-AA49-4E43-B388-9B99435C31DF}"/>
              </a:ext>
            </a:extLst>
          </p:cNvPr>
          <p:cNvSpPr txBox="1"/>
          <p:nvPr/>
        </p:nvSpPr>
        <p:spPr>
          <a:xfrm>
            <a:off x="995591" y="6090910"/>
            <a:ext cx="3570208" cy="461665"/>
          </a:xfrm>
          <a:prstGeom prst="rect">
            <a:avLst/>
          </a:prstGeom>
          <a:noFill/>
        </p:spPr>
        <p:txBody>
          <a:bodyPr wrap="none" rtlCol="0">
            <a:spAutoFit/>
          </a:bodyPr>
          <a:lstStyle/>
          <a:p>
            <a:r>
              <a:rPr kumimoji="1" lang="zh-CN" altLang="en-US" sz="2400" dirty="0"/>
              <a:t>因此需要</a:t>
            </a:r>
            <a:r>
              <a:rPr kumimoji="1" lang="zh-CN" altLang="en-US" sz="2400" b="1" dirty="0"/>
              <a:t>可扩展训练技术</a:t>
            </a:r>
          </a:p>
        </p:txBody>
      </p:sp>
      <p:pic>
        <p:nvPicPr>
          <p:cNvPr id="8" name="图片 7">
            <a:extLst>
              <a:ext uri="{FF2B5EF4-FFF2-40B4-BE49-F238E27FC236}">
                <a16:creationId xmlns:a16="http://schemas.microsoft.com/office/drawing/2014/main" id="{AEFF2244-9CB2-A34A-A943-E6EA9ABFB0EB}"/>
              </a:ext>
            </a:extLst>
          </p:cNvPr>
          <p:cNvPicPr>
            <a:picLocks noChangeAspect="1"/>
          </p:cNvPicPr>
          <p:nvPr/>
        </p:nvPicPr>
        <p:blipFill rotWithShape="1">
          <a:blip r:embed="rId3"/>
          <a:srcRect l="21827" t="12236" r="22097" b="11288"/>
          <a:stretch/>
        </p:blipFill>
        <p:spPr>
          <a:xfrm>
            <a:off x="558906" y="1545088"/>
            <a:ext cx="4443578" cy="3405134"/>
          </a:xfrm>
          <a:prstGeom prst="rect">
            <a:avLst/>
          </a:prstGeom>
        </p:spPr>
      </p:pic>
      <p:sp>
        <p:nvSpPr>
          <p:cNvPr id="9" name="文本框 8">
            <a:extLst>
              <a:ext uri="{FF2B5EF4-FFF2-40B4-BE49-F238E27FC236}">
                <a16:creationId xmlns:a16="http://schemas.microsoft.com/office/drawing/2014/main" id="{BC84C6CE-81F8-6548-94E2-100A7A4C85AD}"/>
              </a:ext>
            </a:extLst>
          </p:cNvPr>
          <p:cNvSpPr txBox="1"/>
          <p:nvPr/>
        </p:nvSpPr>
        <p:spPr>
          <a:xfrm>
            <a:off x="37495" y="5220484"/>
            <a:ext cx="5486400" cy="830997"/>
          </a:xfrm>
          <a:prstGeom prst="rect">
            <a:avLst/>
          </a:prstGeom>
          <a:noFill/>
        </p:spPr>
        <p:txBody>
          <a:bodyPr wrap="square" rtlCol="0">
            <a:spAutoFit/>
          </a:bodyPr>
          <a:lstStyle/>
          <a:p>
            <a:r>
              <a:rPr kumimoji="1" lang="en-US" altLang="zh-CN" sz="2400" dirty="0"/>
              <a:t>Nvidia-A100:</a:t>
            </a:r>
            <a:r>
              <a:rPr kumimoji="1" lang="zh-CN" altLang="en-US" sz="2400" dirty="0"/>
              <a:t> </a:t>
            </a:r>
            <a:r>
              <a:rPr kumimoji="1" lang="en-US" altLang="zh-CN" sz="2400" dirty="0"/>
              <a:t>40GB</a:t>
            </a:r>
            <a:r>
              <a:rPr kumimoji="1" lang="zh-CN" altLang="en-US" sz="2400" dirty="0"/>
              <a:t> 或 </a:t>
            </a:r>
            <a:r>
              <a:rPr kumimoji="1" lang="en-US" altLang="zh-CN" sz="2400" dirty="0"/>
              <a:t>80</a:t>
            </a:r>
            <a:r>
              <a:rPr kumimoji="1" lang="zh-CN" altLang="en-US" sz="2400" dirty="0"/>
              <a:t> </a:t>
            </a:r>
            <a:r>
              <a:rPr kumimoji="1" lang="en-US" altLang="zh-CN" sz="2400" dirty="0"/>
              <a:t>GB</a:t>
            </a:r>
            <a:r>
              <a:rPr kumimoji="1" lang="zh-CN" altLang="en-US" sz="2400" dirty="0"/>
              <a:t>显存，但仍无法满足使用一张卡满足训练大模型</a:t>
            </a:r>
          </a:p>
        </p:txBody>
      </p:sp>
      <p:sp>
        <p:nvSpPr>
          <p:cNvPr id="6" name="object 3">
            <a:extLst>
              <a:ext uri="{FF2B5EF4-FFF2-40B4-BE49-F238E27FC236}">
                <a16:creationId xmlns:a16="http://schemas.microsoft.com/office/drawing/2014/main" id="{1075392B-AACB-1EE2-7987-93A85FD33BC9}"/>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8.3.3 </a:t>
            </a:r>
            <a:r>
              <a:rPr lang="zh-CN" altLang="en-US" sz="3200" dirty="0">
                <a:solidFill>
                  <a:srgbClr val="0070C0"/>
                </a:solidFill>
                <a:latin typeface="微软雅黑" panose="020B0503020204020204" pitchFamily="34" charset="-122"/>
                <a:ea typeface="微软雅黑" panose="020B0503020204020204" pitchFamily="34" charset="-122"/>
              </a:rPr>
              <a:t>可扩展训练技术</a:t>
            </a:r>
          </a:p>
        </p:txBody>
      </p:sp>
      <p:sp>
        <p:nvSpPr>
          <p:cNvPr id="10" name="文本框 9">
            <a:extLst>
              <a:ext uri="{FF2B5EF4-FFF2-40B4-BE49-F238E27FC236}">
                <a16:creationId xmlns:a16="http://schemas.microsoft.com/office/drawing/2014/main" id="{59C84F1F-A6C6-F074-2BBB-87EA5F26AC39}"/>
              </a:ext>
            </a:extLst>
          </p:cNvPr>
          <p:cNvSpPr txBox="1"/>
          <p:nvPr/>
        </p:nvSpPr>
        <p:spPr>
          <a:xfrm>
            <a:off x="149225" y="985930"/>
            <a:ext cx="3704317"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en-US" altLang="zh-CN" sz="2800" dirty="0"/>
              <a:t>3D </a:t>
            </a:r>
            <a:r>
              <a:rPr lang="zh-CN" altLang="en-US" sz="2800" dirty="0"/>
              <a:t>并行</a:t>
            </a:r>
          </a:p>
        </p:txBody>
      </p:sp>
    </p:spTree>
    <p:extLst>
      <p:ext uri="{BB962C8B-B14F-4D97-AF65-F5344CB8AC3E}">
        <p14:creationId xmlns:p14="http://schemas.microsoft.com/office/powerpoint/2010/main" val="1551044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1E114F2-C623-164B-837D-333739A7566F}"/>
              </a:ext>
            </a:extLst>
          </p:cNvPr>
          <p:cNvSpPr/>
          <p:nvPr/>
        </p:nvSpPr>
        <p:spPr>
          <a:xfrm>
            <a:off x="415519" y="1421436"/>
            <a:ext cx="6770208" cy="3785652"/>
          </a:xfrm>
          <a:prstGeom prst="rect">
            <a:avLst/>
          </a:prstGeom>
        </p:spPr>
        <p:txBody>
          <a:bodyPr wrap="square">
            <a:spAutoFit/>
          </a:bodyPr>
          <a:lstStyle/>
          <a:p>
            <a:pPr marL="342900" indent="-342900">
              <a:buFont typeface="Wingdings" panose="05000000000000000000" pitchFamily="2" charset="2"/>
              <a:buChar char="q"/>
            </a:pPr>
            <a:r>
              <a:rPr kumimoji="1" lang="en-US" altLang="zh-CN" sz="2400" b="1" dirty="0"/>
              <a:t>ChatGLM-6B </a:t>
            </a:r>
            <a:r>
              <a:rPr kumimoji="1" lang="zh-CN" altLang="en-US" sz="2400" b="1" dirty="0"/>
              <a:t>模型参数：</a:t>
            </a:r>
            <a:endParaRPr kumimoji="1" lang="en-US" altLang="zh-CN" sz="2400" b="1" dirty="0"/>
          </a:p>
          <a:p>
            <a:endParaRPr kumimoji="1" lang="en-US" altLang="zh-CN" sz="2400" b="1" dirty="0"/>
          </a:p>
          <a:p>
            <a:pPr marL="342900" indent="-342900">
              <a:buFont typeface="Courier New" panose="02070309020205020404" pitchFamily="49" charset="0"/>
              <a:buChar char="o"/>
            </a:pPr>
            <a:r>
              <a:rPr kumimoji="1" lang="en-US" altLang="zh-CN" sz="2400" dirty="0">
                <a:latin typeface="Times New Roman" panose="02020603050405020304" pitchFamily="18" charset="0"/>
                <a:cs typeface="Times New Roman" panose="02020603050405020304" pitchFamily="18" charset="0"/>
              </a:rPr>
              <a:t>ChatGLM-6B</a:t>
            </a:r>
            <a:r>
              <a:rPr kumimoji="1" lang="zh-CN" altLang="en-US" sz="2400" dirty="0">
                <a:latin typeface="Times New Roman" panose="02020603050405020304" pitchFamily="18" charset="0"/>
                <a:cs typeface="Times New Roman" panose="02020603050405020304" pitchFamily="18" charset="0"/>
              </a:rPr>
              <a:t>架构：隐层</a:t>
            </a:r>
            <a:r>
              <a:rPr kumimoji="1" lang="en-US" altLang="zh-CN" sz="2400" dirty="0">
                <a:latin typeface="Times New Roman" panose="02020603050405020304" pitchFamily="18" charset="0"/>
                <a:cs typeface="Times New Roman" panose="02020603050405020304" pitchFamily="18" charset="0"/>
              </a:rPr>
              <a:t>-4096</a:t>
            </a:r>
            <a:r>
              <a:rPr kumimoji="1" lang="zh-CN" altLang="en-US" sz="2400" dirty="0">
                <a:latin typeface="Times New Roman" panose="02020603050405020304" pitchFamily="18" charset="0"/>
                <a:cs typeface="Times New Roman" panose="02020603050405020304" pitchFamily="18" charset="0"/>
              </a:rPr>
              <a:t>，中间层</a:t>
            </a:r>
            <a:r>
              <a:rPr kumimoji="1" lang="en-US" altLang="zh-CN" sz="2400" dirty="0">
                <a:latin typeface="Times New Roman" panose="02020603050405020304" pitchFamily="18" charset="0"/>
                <a:cs typeface="Times New Roman" panose="02020603050405020304" pitchFamily="18" charset="0"/>
              </a:rPr>
              <a:t>-11008</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block</a:t>
            </a:r>
            <a:r>
              <a:rPr kumimoji="1" lang="zh-CN" altLang="en-US" sz="2400" dirty="0">
                <a:latin typeface="Times New Roman" panose="02020603050405020304" pitchFamily="18" charset="0"/>
                <a:cs typeface="Times New Roman" panose="02020603050405020304" pitchFamily="18" charset="0"/>
              </a:rPr>
              <a:t>数</a:t>
            </a:r>
            <a:r>
              <a:rPr kumimoji="1" lang="en-US" altLang="zh-CN" sz="2400" dirty="0">
                <a:latin typeface="Times New Roman" panose="02020603050405020304" pitchFamily="18" charset="0"/>
                <a:cs typeface="Times New Roman" panose="02020603050405020304" pitchFamily="18" charset="0"/>
              </a:rPr>
              <a:t>-32</a:t>
            </a:r>
            <a:r>
              <a:rPr kumimoji="1" lang="zh-CN" altLang="en-US" sz="2400" dirty="0">
                <a:latin typeface="Times New Roman" panose="02020603050405020304" pitchFamily="18" charset="0"/>
                <a:cs typeface="Times New Roman" panose="02020603050405020304" pitchFamily="18" charset="0"/>
              </a:rPr>
              <a:t>，文本长度，数据类型：</a:t>
            </a:r>
            <a:r>
              <a:rPr kumimoji="1" lang="en-US" altLang="zh-CN" sz="2400" dirty="0">
                <a:latin typeface="Times New Roman" panose="02020603050405020304" pitchFamily="18" charset="0"/>
                <a:cs typeface="Times New Roman" panose="02020603050405020304" pitchFamily="18" charset="0"/>
              </a:rPr>
              <a:t>Int8</a:t>
            </a:r>
          </a:p>
          <a:p>
            <a:pPr marL="342900" indent="-342900">
              <a:buFont typeface="Courier New" panose="02070309020205020404" pitchFamily="49" charset="0"/>
              <a:buChar char="o"/>
            </a:pPr>
            <a:r>
              <a:rPr kumimoji="1" lang="zh-CN" altLang="en-US" sz="2400" dirty="0">
                <a:latin typeface="Times New Roman" panose="02020603050405020304" pitchFamily="18" charset="0"/>
                <a:cs typeface="Times New Roman" panose="02020603050405020304" pitchFamily="18" charset="0"/>
              </a:rPr>
              <a:t>模型参数所占内存：</a:t>
            </a:r>
            <a:r>
              <a:rPr kumimoji="1" lang="en-US" altLang="zh-CN" sz="2400" dirty="0">
                <a:latin typeface="Times New Roman" panose="02020603050405020304" pitchFamily="18" charset="0"/>
                <a:cs typeface="Times New Roman" panose="02020603050405020304" pitchFamily="18" charset="0"/>
              </a:rPr>
              <a:t>6B</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x</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1</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bytes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6GB</a:t>
            </a:r>
          </a:p>
          <a:p>
            <a:pPr marL="342900" indent="-342900">
              <a:buFont typeface="Courier New" panose="02070309020205020404" pitchFamily="49" charset="0"/>
              <a:buChar char="o"/>
            </a:pPr>
            <a:r>
              <a:rPr kumimoji="1" lang="zh-CN" altLang="en-US" sz="2400" dirty="0">
                <a:latin typeface="Times New Roman" panose="02020603050405020304" pitchFamily="18" charset="0"/>
                <a:cs typeface="Times New Roman" panose="02020603050405020304" pitchFamily="18" charset="0"/>
              </a:rPr>
              <a:t>梯度所占内存：</a:t>
            </a:r>
            <a:r>
              <a:rPr kumimoji="1" lang="en-US" altLang="zh-CN" sz="2400" dirty="0">
                <a:latin typeface="Times New Roman" panose="02020603050405020304" pitchFamily="18" charset="0"/>
                <a:cs typeface="Times New Roman" panose="02020603050405020304" pitchFamily="18" charset="0"/>
              </a:rPr>
              <a:t>6B</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x</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1</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bytes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6GB</a:t>
            </a:r>
          </a:p>
          <a:p>
            <a:pPr marL="342900" indent="-342900">
              <a:buFont typeface="Courier New" panose="02070309020205020404" pitchFamily="49" charset="0"/>
              <a:buChar char="o"/>
            </a:pPr>
            <a:r>
              <a:rPr kumimoji="1" lang="zh-CN" altLang="en-US" sz="2400" dirty="0">
                <a:latin typeface="Times New Roman" panose="02020603050405020304" pitchFamily="18" charset="0"/>
                <a:cs typeface="Times New Roman" panose="02020603050405020304" pitchFamily="18" charset="0"/>
              </a:rPr>
              <a:t>优化器（</a:t>
            </a:r>
            <a:r>
              <a:rPr kumimoji="1" lang="en-US" altLang="zh-CN" sz="2400" dirty="0" err="1">
                <a:latin typeface="Times New Roman" panose="02020603050405020304" pitchFamily="18" charset="0"/>
                <a:cs typeface="Times New Roman" panose="02020603050405020304" pitchFamily="18" charset="0"/>
              </a:rPr>
              <a:t>AdamW</a:t>
            </a:r>
            <a:r>
              <a:rPr kumimoji="1" lang="zh-CN" altLang="en-US" sz="2400" dirty="0">
                <a:latin typeface="Times New Roman" panose="02020603050405020304" pitchFamily="18" charset="0"/>
                <a:cs typeface="Times New Roman" panose="02020603050405020304" pitchFamily="18" charset="0"/>
              </a:rPr>
              <a:t>）参数：</a:t>
            </a:r>
            <a:r>
              <a:rPr kumimoji="1" lang="en-US" altLang="zh-CN" sz="2400" dirty="0">
                <a:latin typeface="Times New Roman" panose="02020603050405020304" pitchFamily="18" charset="0"/>
                <a:cs typeface="Times New Roman" panose="02020603050405020304" pitchFamily="18" charset="0"/>
              </a:rPr>
              <a:t>2</a:t>
            </a:r>
            <a:r>
              <a:rPr kumimoji="1" lang="zh-CN" altLang="en-US" sz="2400" dirty="0">
                <a:latin typeface="Times New Roman" panose="02020603050405020304" pitchFamily="18" charset="0"/>
                <a:cs typeface="Times New Roman" panose="02020603050405020304" pitchFamily="18" charset="0"/>
              </a:rPr>
              <a:t>倍模型参数，</a:t>
            </a:r>
            <a:r>
              <a:rPr kumimoji="1" lang="en-US" altLang="zh-CN" sz="2400" dirty="0">
                <a:latin typeface="Times New Roman" panose="02020603050405020304" pitchFamily="18" charset="0"/>
                <a:cs typeface="Times New Roman" panose="02020603050405020304" pitchFamily="18" charset="0"/>
              </a:rPr>
              <a:t>6GB</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x</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2</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12GB</a:t>
            </a:r>
          </a:p>
          <a:p>
            <a:pPr marL="342900" indent="-342900">
              <a:buFont typeface="Courier New" panose="02070309020205020404" pitchFamily="49" charset="0"/>
              <a:buChar char="o"/>
            </a:pPr>
            <a:endParaRPr kumimoji="1" lang="en-US" altLang="zh-CN" sz="24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kumimoji="1" lang="zh-CN" altLang="en-US" sz="2400" dirty="0">
                <a:latin typeface="Times New Roman" panose="02020603050405020304" pitchFamily="18" charset="0"/>
                <a:cs typeface="Times New Roman" panose="02020603050405020304" pitchFamily="18" charset="0"/>
              </a:rPr>
              <a:t>总计：约 </a:t>
            </a:r>
            <a:r>
              <a:rPr kumimoji="1" lang="en-US" altLang="zh-CN" sz="2400" dirty="0">
                <a:latin typeface="Times New Roman" panose="02020603050405020304" pitchFamily="18" charset="0"/>
                <a:cs typeface="Times New Roman" panose="02020603050405020304" pitchFamily="18" charset="0"/>
              </a:rPr>
              <a:t>24GB </a:t>
            </a:r>
            <a:r>
              <a:rPr kumimoji="1" lang="zh-CN" altLang="en-US" sz="2400" dirty="0">
                <a:latin typeface="Times New Roman" panose="02020603050405020304" pitchFamily="18" charset="0"/>
                <a:cs typeface="Times New Roman" panose="02020603050405020304" pitchFamily="18" charset="0"/>
              </a:rPr>
              <a:t>显存</a:t>
            </a:r>
            <a:endParaRPr kumimoji="1" lang="en-US" altLang="zh-CN"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4E9DF51D-58A3-354E-8FAA-357636976644}"/>
              </a:ext>
            </a:extLst>
          </p:cNvPr>
          <p:cNvPicPr>
            <a:picLocks noChangeAspect="1"/>
          </p:cNvPicPr>
          <p:nvPr/>
        </p:nvPicPr>
        <p:blipFill>
          <a:blip r:embed="rId3"/>
          <a:stretch>
            <a:fillRect/>
          </a:stretch>
        </p:blipFill>
        <p:spPr>
          <a:xfrm>
            <a:off x="6949040" y="1421436"/>
            <a:ext cx="4574096" cy="4574096"/>
          </a:xfrm>
          <a:prstGeom prst="rect">
            <a:avLst/>
          </a:prstGeom>
        </p:spPr>
      </p:pic>
      <p:sp>
        <p:nvSpPr>
          <p:cNvPr id="8" name="object 3">
            <a:extLst>
              <a:ext uri="{FF2B5EF4-FFF2-40B4-BE49-F238E27FC236}">
                <a16:creationId xmlns:a16="http://schemas.microsoft.com/office/drawing/2014/main" id="{9FAE371F-EE38-0D2D-3FFC-3AE39926C04E}"/>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8.3.3 </a:t>
            </a:r>
            <a:r>
              <a:rPr lang="zh-CN" altLang="en-US" sz="3200" dirty="0">
                <a:solidFill>
                  <a:srgbClr val="0070C0"/>
                </a:solidFill>
                <a:latin typeface="微软雅黑" panose="020B0503020204020204" pitchFamily="34" charset="-122"/>
                <a:ea typeface="微软雅黑" panose="020B0503020204020204" pitchFamily="34" charset="-122"/>
              </a:rPr>
              <a:t>可扩展训练技术</a:t>
            </a:r>
          </a:p>
        </p:txBody>
      </p:sp>
      <p:grpSp>
        <p:nvGrpSpPr>
          <p:cNvPr id="11" name="组合 10">
            <a:extLst>
              <a:ext uri="{FF2B5EF4-FFF2-40B4-BE49-F238E27FC236}">
                <a16:creationId xmlns:a16="http://schemas.microsoft.com/office/drawing/2014/main" id="{86ABFA11-5B5E-E085-A490-09CCED3F3197}"/>
              </a:ext>
            </a:extLst>
          </p:cNvPr>
          <p:cNvGrpSpPr/>
          <p:nvPr/>
        </p:nvGrpSpPr>
        <p:grpSpPr>
          <a:xfrm>
            <a:off x="538163" y="5556584"/>
            <a:ext cx="5557837" cy="438948"/>
            <a:chOff x="538163" y="5556584"/>
            <a:chExt cx="5557837" cy="438948"/>
          </a:xfrm>
        </p:grpSpPr>
        <p:sp>
          <p:nvSpPr>
            <p:cNvPr id="9" name="文本框 8">
              <a:extLst>
                <a:ext uri="{FF2B5EF4-FFF2-40B4-BE49-F238E27FC236}">
                  <a16:creationId xmlns:a16="http://schemas.microsoft.com/office/drawing/2014/main" id="{3C6E3DAF-A7F6-982B-9A6E-07CF3FA89D6C}"/>
                </a:ext>
              </a:extLst>
            </p:cNvPr>
            <p:cNvSpPr txBox="1"/>
            <p:nvPr/>
          </p:nvSpPr>
          <p:spPr>
            <a:xfrm>
              <a:off x="1781174" y="5584980"/>
              <a:ext cx="4314826"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r>
                <a:rPr lang="zh-CN" altLang="en-US" sz="2400" dirty="0">
                  <a:solidFill>
                    <a:schemeClr val="tx1"/>
                  </a:solidFill>
                  <a:latin typeface="仿宋" panose="02010609060101010101" pitchFamily="49" charset="-122"/>
                  <a:ea typeface="仿宋" panose="02010609060101010101" pitchFamily="49" charset="-122"/>
                </a:rPr>
                <a:t>如果训练</a:t>
              </a:r>
              <a:r>
                <a:rPr lang="en-US" altLang="zh-CN" sz="2400" dirty="0">
                  <a:solidFill>
                    <a:schemeClr val="tx1"/>
                  </a:solidFill>
                  <a:latin typeface="仿宋" panose="02010609060101010101" pitchFamily="49" charset="-122"/>
                  <a:ea typeface="仿宋" panose="02010609060101010101" pitchFamily="49" charset="-122"/>
                </a:rPr>
                <a:t>130B</a:t>
              </a:r>
              <a:r>
                <a:rPr lang="zh-CN" altLang="en-US" sz="2400" dirty="0">
                  <a:solidFill>
                    <a:schemeClr val="tx1"/>
                  </a:solidFill>
                  <a:latin typeface="仿宋" panose="02010609060101010101" pitchFamily="49" charset="-122"/>
                  <a:ea typeface="仿宋" panose="02010609060101010101" pitchFamily="49" charset="-122"/>
                </a:rPr>
                <a:t>的模型呢？</a:t>
              </a:r>
            </a:p>
          </p:txBody>
        </p:sp>
        <p:sp>
          <p:nvSpPr>
            <p:cNvPr id="10" name="矩形: 圆角 9">
              <a:extLst>
                <a:ext uri="{FF2B5EF4-FFF2-40B4-BE49-F238E27FC236}">
                  <a16:creationId xmlns:a16="http://schemas.microsoft.com/office/drawing/2014/main" id="{0ECF8BA2-1A9F-B40A-ED22-7B3676082086}"/>
                </a:ext>
              </a:extLst>
            </p:cNvPr>
            <p:cNvSpPr/>
            <p:nvPr/>
          </p:nvSpPr>
          <p:spPr>
            <a:xfrm>
              <a:off x="538163" y="5556584"/>
              <a:ext cx="1182298" cy="438948"/>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思考题</a:t>
              </a:r>
            </a:p>
          </p:txBody>
        </p:sp>
      </p:grpSp>
    </p:spTree>
    <p:extLst>
      <p:ext uri="{BB962C8B-B14F-4D97-AF65-F5344CB8AC3E}">
        <p14:creationId xmlns:p14="http://schemas.microsoft.com/office/powerpoint/2010/main" val="2647221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C61F-7E6B-C197-4F3A-94AB80EB389E}"/>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F8A38CBC-BEF4-E858-7B18-7749525073C4}"/>
              </a:ext>
            </a:extLst>
          </p:cNvPr>
          <p:cNvSpPr txBox="1"/>
          <p:nvPr>
            <p:custDataLst>
              <p:tags r:id="rId1"/>
            </p:custDataLst>
          </p:nvPr>
        </p:nvSpPr>
        <p:spPr>
          <a:xfrm>
            <a:off x="975360" y="1776307"/>
            <a:ext cx="3876040" cy="3606500"/>
          </a:xfrm>
          <a:prstGeom prst="rect">
            <a:avLst/>
          </a:prstGeom>
        </p:spPr>
        <p:txBody>
          <a:bodyPr vert="horz" wrap="square" lIns="0" tIns="15240" rIns="0" bIns="0" rtlCol="0">
            <a:spAutoFit/>
          </a:bodyPr>
          <a:lstStyle/>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8.1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概述</a:t>
            </a:r>
            <a:endPar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432054" indent="-432054">
              <a:lnSpc>
                <a:spcPct val="150000"/>
              </a:lnSpc>
              <a:buFont typeface="Arial" panose="020B0604020202020204"/>
              <a:buChar char="•"/>
              <a:tabLst>
                <a:tab pos="425958" algn="l"/>
                <a:tab pos="426720" algn="l"/>
              </a:tabLst>
            </a:pPr>
            <a:r>
              <a:rPr lang="en-US" altLang="zh-CN"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8.2 </a:t>
            </a:r>
            <a:r>
              <a:rPr lang="zh-CN" altLang="en-US"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预训练数据工程</a:t>
            </a:r>
          </a:p>
          <a:p>
            <a:pPr marL="980694" lvl="1" indent="-432054">
              <a:lnSpc>
                <a:spcPct val="150000"/>
              </a:lnSpc>
              <a:buFont typeface="Arial" panose="020B0604020202020204"/>
              <a:buChar char="•"/>
              <a:tabLst>
                <a:tab pos="425958" algn="l"/>
                <a:tab pos="426720" algn="l"/>
              </a:tabLst>
            </a:pPr>
            <a:r>
              <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8.2.1 </a:t>
            </a:r>
            <a:r>
              <a:rPr lang="zh-CN" altLang="en-US"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预训练数据源</a:t>
            </a:r>
            <a:endPar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8.2.2 </a:t>
            </a:r>
            <a:r>
              <a:rPr lang="zh-CN" altLang="en-US"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多模态数据集</a:t>
            </a:r>
            <a:endPar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8.2.3 </a:t>
            </a:r>
            <a:r>
              <a:rPr lang="zh-CN" altLang="en-US"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数据处理</a:t>
            </a:r>
            <a:endPar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8.2.4 </a:t>
            </a:r>
            <a:r>
              <a:rPr lang="zh-CN" altLang="en-US"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模型性能关系</a:t>
            </a:r>
            <a:endParaRPr lang="en-US" altLang="zh-CN" sz="24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5" name="object 2">
            <a:extLst>
              <a:ext uri="{FF2B5EF4-FFF2-40B4-BE49-F238E27FC236}">
                <a16:creationId xmlns:a16="http://schemas.microsoft.com/office/drawing/2014/main" id="{2E436E97-695C-CD20-C5D9-C1E713427E00}"/>
              </a:ext>
            </a:extLst>
          </p:cNvPr>
          <p:cNvSpPr txBox="1"/>
          <p:nvPr>
            <p:custDataLst>
              <p:tags r:id="rId2"/>
            </p:custDataLst>
          </p:nvPr>
        </p:nvSpPr>
        <p:spPr>
          <a:xfrm>
            <a:off x="6004560" y="1776307"/>
            <a:ext cx="4053840" cy="3052502"/>
          </a:xfrm>
          <a:prstGeom prst="rect">
            <a:avLst/>
          </a:prstGeom>
        </p:spPr>
        <p:txBody>
          <a:bodyPr vert="horz" wrap="square" lIns="0" tIns="15240" rIns="0" bIns="0" rtlCol="0">
            <a:spAutoFit/>
          </a:bodyPr>
          <a:lstStyle/>
          <a:p>
            <a:pPr>
              <a:lnSpc>
                <a:spcPct val="150000"/>
              </a:lnSpc>
              <a:tabLst>
                <a:tab pos="425958" algn="l"/>
                <a:tab pos="426720" algn="l"/>
              </a:tabLst>
            </a:pPr>
            <a:endParaRPr lang="en-US" altLang="zh-CN" sz="312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8.3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预训练方法</a:t>
            </a: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8.3.1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预训练任务</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8.3.2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优化参数设置</a:t>
            </a:r>
            <a:endPar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8.3.3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可扩展训练技术</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3" name="object 2">
            <a:extLst>
              <a:ext uri="{FF2B5EF4-FFF2-40B4-BE49-F238E27FC236}">
                <a16:creationId xmlns:a16="http://schemas.microsoft.com/office/drawing/2014/main" id="{84F89A05-C2DF-6D9C-9B55-F8DA77520A71}"/>
              </a:ext>
            </a:extLst>
          </p:cNvPr>
          <p:cNvSpPr txBox="1"/>
          <p:nvPr>
            <p:custDataLst>
              <p:tags r:id="rId3"/>
            </p:custDataLst>
          </p:nvPr>
        </p:nvSpPr>
        <p:spPr>
          <a:xfrm>
            <a:off x="6004560" y="4828809"/>
            <a:ext cx="4053840" cy="650756"/>
          </a:xfrm>
          <a:prstGeom prst="rect">
            <a:avLst/>
          </a:prstGeom>
        </p:spPr>
        <p:txBody>
          <a:bodyPr vert="horz" wrap="square" lIns="0" tIns="15240" rIns="0" bIns="0" rtlCol="0">
            <a:spAutoFit/>
          </a:bodyPr>
          <a:lstStyle/>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8.4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讨论</a:t>
            </a:r>
            <a:endPar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6" name="object 3">
            <a:extLst>
              <a:ext uri="{FF2B5EF4-FFF2-40B4-BE49-F238E27FC236}">
                <a16:creationId xmlns:a16="http://schemas.microsoft.com/office/drawing/2014/main" id="{55139091-79A1-0CEE-C8AC-998B2D4AFEAB}"/>
              </a:ext>
            </a:extLst>
          </p:cNvPr>
          <p:cNvSpPr txBox="1">
            <a:spLocks/>
          </p:cNvSpPr>
          <p:nvPr/>
        </p:nvSpPr>
        <p:spPr>
          <a:xfrm>
            <a:off x="535940" y="380491"/>
            <a:ext cx="5560060" cy="566420"/>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zh-CN" altLang="en-US" dirty="0">
                <a:solidFill>
                  <a:srgbClr val="0070C0"/>
                </a:solidFill>
                <a:latin typeface="微软雅黑" panose="020B0503020204020204" pitchFamily="34" charset="-122"/>
                <a:ea typeface="微软雅黑" panose="020B0503020204020204" pitchFamily="34" charset="-122"/>
              </a:rPr>
              <a:t>本章内容</a:t>
            </a:r>
          </a:p>
        </p:txBody>
      </p:sp>
    </p:spTree>
    <p:extLst>
      <p:ext uri="{BB962C8B-B14F-4D97-AF65-F5344CB8AC3E}">
        <p14:creationId xmlns:p14="http://schemas.microsoft.com/office/powerpoint/2010/main" val="2143554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8.3.3 </a:t>
            </a:r>
            <a:r>
              <a:rPr lang="zh-CN" altLang="en-US" sz="3200" dirty="0">
                <a:solidFill>
                  <a:srgbClr val="0070C0"/>
                </a:solidFill>
                <a:latin typeface="微软雅黑" panose="020B0503020204020204" pitchFamily="34" charset="-122"/>
                <a:ea typeface="微软雅黑" panose="020B0503020204020204" pitchFamily="34" charset="-122"/>
              </a:rPr>
              <a:t>可扩展训练技术</a:t>
            </a:r>
          </a:p>
        </p:txBody>
      </p:sp>
      <p:sp>
        <p:nvSpPr>
          <p:cNvPr id="9" name="文本框 8">
            <a:extLst>
              <a:ext uri="{FF2B5EF4-FFF2-40B4-BE49-F238E27FC236}">
                <a16:creationId xmlns:a16="http://schemas.microsoft.com/office/drawing/2014/main" id="{AEC079DB-B091-5A8B-21C9-DAD0C1E7367D}"/>
              </a:ext>
            </a:extLst>
          </p:cNvPr>
          <p:cNvSpPr txBox="1"/>
          <p:nvPr/>
        </p:nvSpPr>
        <p:spPr>
          <a:xfrm>
            <a:off x="149225" y="985930"/>
            <a:ext cx="3704317"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en-US" altLang="zh-CN" sz="2800" dirty="0"/>
              <a:t>3D </a:t>
            </a:r>
            <a:r>
              <a:rPr lang="zh-CN" altLang="en-US" sz="2800" dirty="0"/>
              <a:t>并行</a:t>
            </a:r>
          </a:p>
        </p:txBody>
      </p:sp>
      <p:pic>
        <p:nvPicPr>
          <p:cNvPr id="2" name="图片 1">
            <a:extLst>
              <a:ext uri="{FF2B5EF4-FFF2-40B4-BE49-F238E27FC236}">
                <a16:creationId xmlns:a16="http://schemas.microsoft.com/office/drawing/2014/main" id="{6DDDC5E2-112A-CAA6-9CDC-309AB165BFD2}"/>
              </a:ext>
            </a:extLst>
          </p:cNvPr>
          <p:cNvPicPr>
            <a:picLocks noChangeAspect="1"/>
          </p:cNvPicPr>
          <p:nvPr/>
        </p:nvPicPr>
        <p:blipFill>
          <a:blip r:embed="rId3"/>
          <a:srcRect l="703" t="16689" r="1882" b="2267"/>
          <a:stretch/>
        </p:blipFill>
        <p:spPr>
          <a:xfrm>
            <a:off x="157559" y="2591860"/>
            <a:ext cx="11876882" cy="2636252"/>
          </a:xfrm>
          <a:prstGeom prst="rect">
            <a:avLst/>
          </a:prstGeom>
        </p:spPr>
      </p:pic>
      <p:sp>
        <p:nvSpPr>
          <p:cNvPr id="3" name="文本框 2">
            <a:extLst>
              <a:ext uri="{FF2B5EF4-FFF2-40B4-BE49-F238E27FC236}">
                <a16:creationId xmlns:a16="http://schemas.microsoft.com/office/drawing/2014/main" id="{8BF1F457-439B-9D7A-30DF-6240442540C2}"/>
              </a:ext>
            </a:extLst>
          </p:cNvPr>
          <p:cNvSpPr txBox="1"/>
          <p:nvPr/>
        </p:nvSpPr>
        <p:spPr>
          <a:xfrm>
            <a:off x="0" y="6581001"/>
            <a:ext cx="6096000" cy="276999"/>
          </a:xfrm>
          <a:prstGeom prst="rect">
            <a:avLst/>
          </a:prstGeom>
          <a:noFill/>
        </p:spPr>
        <p:txBody>
          <a:bodyPr wrap="square">
            <a:spAutoFit/>
          </a:bodyPr>
          <a:lstStyle/>
          <a:p>
            <a:r>
              <a:rPr lang="en-US" altLang="zh-CN" sz="1200" dirty="0"/>
              <a:t>Source</a:t>
            </a:r>
            <a:r>
              <a:rPr lang="zh-CN" altLang="en-US" sz="1200" dirty="0"/>
              <a:t>：</a:t>
            </a:r>
            <a:r>
              <a:rPr lang="zh-CN" altLang="en-US" sz="1200" dirty="0">
                <a:hlinkClick r:id="rId4"/>
              </a:rPr>
              <a:t>https://juejin.cn/post/7289661052806594618</a:t>
            </a:r>
            <a:endParaRPr lang="zh-CN" altLang="en-US" sz="1200" dirty="0"/>
          </a:p>
        </p:txBody>
      </p:sp>
      <p:sp>
        <p:nvSpPr>
          <p:cNvPr id="5" name="文本框 4">
            <a:extLst>
              <a:ext uri="{FF2B5EF4-FFF2-40B4-BE49-F238E27FC236}">
                <a16:creationId xmlns:a16="http://schemas.microsoft.com/office/drawing/2014/main" id="{CE365481-7628-6D92-5828-9548527869B4}"/>
              </a:ext>
            </a:extLst>
          </p:cNvPr>
          <p:cNvSpPr txBox="1"/>
          <p:nvPr/>
        </p:nvSpPr>
        <p:spPr>
          <a:xfrm>
            <a:off x="-20240" y="5872070"/>
            <a:ext cx="12232480" cy="830997"/>
          </a:xfrm>
          <a:prstGeom prst="rect">
            <a:avLst/>
          </a:prstGeom>
          <a:noFill/>
        </p:spPr>
        <p:txBody>
          <a:bodyPr wrap="square">
            <a:spAutoFit/>
          </a:bodyPr>
          <a:lstStyle/>
          <a:p>
            <a:pPr algn="ctr"/>
            <a:r>
              <a:rPr lang="zh-CN" altLang="en-US" sz="2400" b="0" i="0" dirty="0">
                <a:solidFill>
                  <a:srgbClr val="252933"/>
                </a:solidFill>
                <a:effectLst/>
                <a:latin typeface="-apple-system"/>
              </a:rPr>
              <a:t>利用</a:t>
            </a:r>
            <a:r>
              <a:rPr lang="en-US" altLang="zh-CN" sz="2400" b="0" i="0" dirty="0">
                <a:solidFill>
                  <a:srgbClr val="252933"/>
                </a:solidFill>
                <a:effectLst/>
                <a:latin typeface="-apple-system"/>
              </a:rPr>
              <a:t>AI</a:t>
            </a:r>
            <a:r>
              <a:rPr lang="zh-CN" altLang="en-US" sz="2400" b="0" i="0" dirty="0">
                <a:solidFill>
                  <a:srgbClr val="252933"/>
                </a:solidFill>
                <a:effectLst/>
                <a:latin typeface="-apple-system"/>
              </a:rPr>
              <a:t>集群，一般需要根据</a:t>
            </a:r>
            <a:r>
              <a:rPr lang="zh-CN" altLang="en-US" sz="2400" b="1" i="0" dirty="0">
                <a:solidFill>
                  <a:srgbClr val="252933"/>
                </a:solidFill>
                <a:effectLst/>
                <a:latin typeface="-apple-system"/>
              </a:rPr>
              <a:t>硬件资源与数据</a:t>
            </a:r>
            <a:r>
              <a:rPr lang="en-US" altLang="zh-CN" sz="2400" b="0" i="0" dirty="0">
                <a:solidFill>
                  <a:srgbClr val="252933"/>
                </a:solidFill>
                <a:effectLst/>
                <a:latin typeface="-apple-system"/>
              </a:rPr>
              <a:t>/</a:t>
            </a:r>
            <a:r>
              <a:rPr lang="zh-CN" altLang="en-US" sz="2400" b="1" i="0" dirty="0">
                <a:solidFill>
                  <a:srgbClr val="252933"/>
                </a:solidFill>
                <a:effectLst/>
                <a:latin typeface="-apple-system"/>
              </a:rPr>
              <a:t>模型规模</a:t>
            </a:r>
            <a:r>
              <a:rPr lang="zh-CN" altLang="en-US" sz="2400" b="0" i="0" dirty="0">
                <a:solidFill>
                  <a:srgbClr val="252933"/>
                </a:solidFill>
                <a:effectLst/>
                <a:latin typeface="-apple-system"/>
              </a:rPr>
              <a:t>的匹配情况，考虑对</a:t>
            </a:r>
            <a:r>
              <a:rPr lang="zh-CN" altLang="en-US" sz="2400" b="1" i="0" dirty="0">
                <a:solidFill>
                  <a:srgbClr val="252933"/>
                </a:solidFill>
                <a:effectLst/>
                <a:latin typeface="-apple-system"/>
              </a:rPr>
              <a:t>计算任务</a:t>
            </a:r>
            <a:r>
              <a:rPr lang="zh-CN" altLang="en-US" sz="2400" b="0" i="0" dirty="0">
                <a:solidFill>
                  <a:srgbClr val="252933"/>
                </a:solidFill>
                <a:effectLst/>
                <a:latin typeface="-apple-system"/>
              </a:rPr>
              <a:t>、</a:t>
            </a:r>
            <a:r>
              <a:rPr lang="zh-CN" altLang="en-US" sz="2400" b="1" i="0" dirty="0">
                <a:solidFill>
                  <a:srgbClr val="252933"/>
                </a:solidFill>
                <a:effectLst/>
                <a:latin typeface="-apple-system"/>
              </a:rPr>
              <a:t>训练数据</a:t>
            </a:r>
            <a:r>
              <a:rPr lang="zh-CN" altLang="en-US" sz="2400" b="0" i="0" dirty="0">
                <a:solidFill>
                  <a:srgbClr val="252933"/>
                </a:solidFill>
                <a:effectLst/>
                <a:latin typeface="-apple-system"/>
              </a:rPr>
              <a:t>和</a:t>
            </a:r>
            <a:r>
              <a:rPr lang="zh-CN" altLang="en-US" sz="2400" b="1" i="0" dirty="0">
                <a:solidFill>
                  <a:srgbClr val="252933"/>
                </a:solidFill>
                <a:effectLst/>
                <a:latin typeface="-apple-system"/>
              </a:rPr>
              <a:t>模型进行划分</a:t>
            </a:r>
            <a:r>
              <a:rPr lang="zh-CN" altLang="en-US" sz="2400" b="0" i="0" dirty="0">
                <a:solidFill>
                  <a:srgbClr val="252933"/>
                </a:solidFill>
                <a:effectLst/>
                <a:latin typeface="-apple-system"/>
              </a:rPr>
              <a:t>，从而进行分布式存储和分布式训练。</a:t>
            </a:r>
            <a:endParaRPr lang="zh-CN" altLang="en-US" sz="2400" dirty="0"/>
          </a:p>
        </p:txBody>
      </p:sp>
      <p:sp>
        <p:nvSpPr>
          <p:cNvPr id="6" name="矩形: 圆角 5">
            <a:extLst>
              <a:ext uri="{FF2B5EF4-FFF2-40B4-BE49-F238E27FC236}">
                <a16:creationId xmlns:a16="http://schemas.microsoft.com/office/drawing/2014/main" id="{8266A4D4-482D-F597-2DA5-44F218B89636}"/>
              </a:ext>
            </a:extLst>
          </p:cNvPr>
          <p:cNvSpPr/>
          <p:nvPr/>
        </p:nvSpPr>
        <p:spPr>
          <a:xfrm>
            <a:off x="228600" y="1538452"/>
            <a:ext cx="11734800" cy="947636"/>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大模型突破上百亿规模参数，传统的单机单卡模式已经无法满足超大模型的训练需求。需要单机多卡、甚至是多机多卡进行分布式大模型训练</a:t>
            </a:r>
          </a:p>
        </p:txBody>
      </p:sp>
      <p:grpSp>
        <p:nvGrpSpPr>
          <p:cNvPr id="15" name="组合 14">
            <a:extLst>
              <a:ext uri="{FF2B5EF4-FFF2-40B4-BE49-F238E27FC236}">
                <a16:creationId xmlns:a16="http://schemas.microsoft.com/office/drawing/2014/main" id="{FEE40B23-4672-2DC3-06C9-40249507D47A}"/>
              </a:ext>
            </a:extLst>
          </p:cNvPr>
          <p:cNvGrpSpPr/>
          <p:nvPr/>
        </p:nvGrpSpPr>
        <p:grpSpPr>
          <a:xfrm>
            <a:off x="229394" y="5333884"/>
            <a:ext cx="11733213" cy="432414"/>
            <a:chOff x="149225" y="5284361"/>
            <a:chExt cx="11733213" cy="432414"/>
          </a:xfrm>
        </p:grpSpPr>
        <p:sp>
          <p:nvSpPr>
            <p:cNvPr id="10" name="矩形: 圆角 9">
              <a:extLst>
                <a:ext uri="{FF2B5EF4-FFF2-40B4-BE49-F238E27FC236}">
                  <a16:creationId xmlns:a16="http://schemas.microsoft.com/office/drawing/2014/main" id="{D09488FC-2711-CA31-53A0-223D5925BE82}"/>
                </a:ext>
              </a:extLst>
            </p:cNvPr>
            <p:cNvSpPr/>
            <p:nvPr/>
          </p:nvSpPr>
          <p:spPr>
            <a:xfrm>
              <a:off x="7412039" y="5284361"/>
              <a:ext cx="1993106" cy="432414"/>
            </a:xfrm>
            <a:prstGeom prst="roundRect">
              <a:avLst/>
            </a:prstGeom>
            <a:solidFill>
              <a:srgbClr val="C00000"/>
            </a:solidFill>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2000" b="1" dirty="0">
                  <a:latin typeface="FandolSong-Regular-Identity-H"/>
                </a:rPr>
                <a:t>专家模型</a:t>
              </a:r>
            </a:p>
          </p:txBody>
        </p:sp>
        <p:sp>
          <p:nvSpPr>
            <p:cNvPr id="11" name="矩形: 圆角 10">
              <a:extLst>
                <a:ext uri="{FF2B5EF4-FFF2-40B4-BE49-F238E27FC236}">
                  <a16:creationId xmlns:a16="http://schemas.microsoft.com/office/drawing/2014/main" id="{CF87FB30-1C78-AE8E-1CAC-DF6AD68467EF}"/>
                </a:ext>
              </a:extLst>
            </p:cNvPr>
            <p:cNvSpPr/>
            <p:nvPr/>
          </p:nvSpPr>
          <p:spPr>
            <a:xfrm>
              <a:off x="149225" y="5284361"/>
              <a:ext cx="1936750" cy="432414"/>
            </a:xfrm>
            <a:prstGeom prst="roundRect">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latin typeface="FandolSong-Regular-Identity-H"/>
                </a:rPr>
                <a:t>数据并行</a:t>
              </a:r>
            </a:p>
          </p:txBody>
        </p:sp>
        <p:sp>
          <p:nvSpPr>
            <p:cNvPr id="12" name="矩形: 圆角 11">
              <a:extLst>
                <a:ext uri="{FF2B5EF4-FFF2-40B4-BE49-F238E27FC236}">
                  <a16:creationId xmlns:a16="http://schemas.microsoft.com/office/drawing/2014/main" id="{C94A5A64-184B-1CD6-FC50-C07FE7D4920A}"/>
                </a:ext>
              </a:extLst>
            </p:cNvPr>
            <p:cNvSpPr/>
            <p:nvPr/>
          </p:nvSpPr>
          <p:spPr>
            <a:xfrm>
              <a:off x="2570163" y="5284361"/>
              <a:ext cx="1936750" cy="432414"/>
            </a:xfrm>
            <a:prstGeom prst="roundRect">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latin typeface="FandolSong-Regular-Identity-H"/>
                </a:rPr>
                <a:t>模型并行</a:t>
              </a:r>
            </a:p>
          </p:txBody>
        </p:sp>
        <p:sp>
          <p:nvSpPr>
            <p:cNvPr id="13" name="矩形: 圆角 12">
              <a:extLst>
                <a:ext uri="{FF2B5EF4-FFF2-40B4-BE49-F238E27FC236}">
                  <a16:creationId xmlns:a16="http://schemas.microsoft.com/office/drawing/2014/main" id="{27F0E02C-912E-6B38-CAF3-0A1ED47A0AE7}"/>
                </a:ext>
              </a:extLst>
            </p:cNvPr>
            <p:cNvSpPr/>
            <p:nvPr/>
          </p:nvSpPr>
          <p:spPr>
            <a:xfrm>
              <a:off x="9889332" y="5284361"/>
              <a:ext cx="1993106" cy="432414"/>
            </a:xfrm>
            <a:prstGeom prst="roundRect">
              <a:avLst/>
            </a:prstGeom>
            <a:solidFill>
              <a:srgbClr val="C00000"/>
            </a:solidFill>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2000" b="1" dirty="0">
                  <a:latin typeface="FandolSong-Regular-Identity-H"/>
                </a:rPr>
                <a:t>混合专家</a:t>
              </a:r>
            </a:p>
          </p:txBody>
        </p:sp>
        <p:sp>
          <p:nvSpPr>
            <p:cNvPr id="14" name="矩形: 圆角 13">
              <a:extLst>
                <a:ext uri="{FF2B5EF4-FFF2-40B4-BE49-F238E27FC236}">
                  <a16:creationId xmlns:a16="http://schemas.microsoft.com/office/drawing/2014/main" id="{B08DA831-23C3-8B03-9E06-9A4559EFDDE3}"/>
                </a:ext>
              </a:extLst>
            </p:cNvPr>
            <p:cNvSpPr/>
            <p:nvPr/>
          </p:nvSpPr>
          <p:spPr>
            <a:xfrm>
              <a:off x="4991101" y="5284361"/>
              <a:ext cx="1936750" cy="432414"/>
            </a:xfrm>
            <a:prstGeom prst="roundRect">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latin typeface="FandolSong-Regular-Identity-H"/>
                </a:rPr>
                <a:t>数据模型并行</a:t>
              </a:r>
            </a:p>
          </p:txBody>
        </p:sp>
      </p:grpSp>
    </p:spTree>
    <p:extLst>
      <p:ext uri="{BB962C8B-B14F-4D97-AF65-F5344CB8AC3E}">
        <p14:creationId xmlns:p14="http://schemas.microsoft.com/office/powerpoint/2010/main" val="3204310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juyang.co/wordpress/wp-content/uploads/mp-dp.png">
            <a:extLst>
              <a:ext uri="{FF2B5EF4-FFF2-40B4-BE49-F238E27FC236}">
                <a16:creationId xmlns:a16="http://schemas.microsoft.com/office/drawing/2014/main" id="{830328EB-2034-428C-A36C-03F665A5F3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93" t="4067" b="8263"/>
          <a:stretch/>
        </p:blipFill>
        <p:spPr bwMode="auto">
          <a:xfrm>
            <a:off x="6248400" y="1056176"/>
            <a:ext cx="5455752" cy="410555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4F23D4A7-825A-4898-8317-66BCE6177A91}"/>
              </a:ext>
            </a:extLst>
          </p:cNvPr>
          <p:cNvSpPr/>
          <p:nvPr/>
        </p:nvSpPr>
        <p:spPr>
          <a:xfrm>
            <a:off x="230547" y="1643404"/>
            <a:ext cx="5075710" cy="350994"/>
          </a:xfrm>
          <a:prstGeom prst="rect">
            <a:avLst/>
          </a:prstGeom>
        </p:spPr>
        <p:txBody>
          <a:bodyPr wrap="square">
            <a:spAutoFit/>
          </a:bodyPr>
          <a:lstStyle/>
          <a:p>
            <a:pPr marL="342900" indent="-342900" defTabSz="761952">
              <a:lnSpc>
                <a:spcPts val="2000"/>
              </a:lnSpc>
              <a:spcAft>
                <a:spcPts val="600"/>
              </a:spcAft>
              <a:buFont typeface="Wingdings" panose="05000000000000000000" pitchFamily="2" charset="2"/>
              <a:buChar char="n"/>
              <a:defRPr/>
            </a:pPr>
            <a:r>
              <a:rPr lang="zh-CN" altLang="en-US" sz="2000" b="1" kern="0" dirty="0">
                <a:ea typeface="微软雅黑" panose="020B0503020204020204" pitchFamily="34" charset="-122"/>
              </a:rPr>
              <a:t>大语言模型并行训练方法</a:t>
            </a:r>
            <a:r>
              <a:rPr lang="en-US" altLang="zh-CN" sz="2000" b="1" kern="0" dirty="0">
                <a:ea typeface="微软雅黑" panose="020B0503020204020204" pitchFamily="34" charset="-122"/>
              </a:rPr>
              <a:t>—</a:t>
            </a:r>
            <a:r>
              <a:rPr lang="zh-CN" altLang="en-US" sz="2000" b="1" kern="0" dirty="0">
                <a:ea typeface="微软雅黑" panose="020B0503020204020204" pitchFamily="34" charset="-122"/>
              </a:rPr>
              <a:t>数据并行</a:t>
            </a:r>
            <a:endParaRPr lang="en-US" altLang="zh-CN" sz="2000" b="1" kern="0" dirty="0">
              <a:ea typeface="微软雅黑" panose="020B0503020204020204" pitchFamily="34" charset="-122"/>
            </a:endParaRPr>
          </a:p>
        </p:txBody>
      </p:sp>
      <p:sp>
        <p:nvSpPr>
          <p:cNvPr id="13" name="矩形 12">
            <a:extLst>
              <a:ext uri="{FF2B5EF4-FFF2-40B4-BE49-F238E27FC236}">
                <a16:creationId xmlns:a16="http://schemas.microsoft.com/office/drawing/2014/main" id="{55D1C124-B6A1-4084-B35B-5E8262F4B517}"/>
              </a:ext>
            </a:extLst>
          </p:cNvPr>
          <p:cNvSpPr/>
          <p:nvPr/>
        </p:nvSpPr>
        <p:spPr>
          <a:xfrm>
            <a:off x="0" y="6581002"/>
            <a:ext cx="8748412" cy="276999"/>
          </a:xfrm>
          <a:prstGeom prst="rect">
            <a:avLst/>
          </a:prstGeom>
        </p:spPr>
        <p:txBody>
          <a:bodyPr wrap="square">
            <a:spAutoFit/>
          </a:bodyPr>
          <a:lstStyle/>
          <a:p>
            <a:pPr marL="285750" indent="-285750">
              <a:buFont typeface="Wingdings" panose="05000000000000000000" pitchFamily="2" charset="2"/>
              <a:buChar char="p"/>
            </a:pPr>
            <a:r>
              <a:rPr lang="en-US" altLang="zh-CN" sz="1200" dirty="0">
                <a:solidFill>
                  <a:srgbClr val="31424E"/>
                </a:solidFill>
                <a:latin typeface="microsoft yahei" panose="020B0503020204020204" pitchFamily="34" charset="-122"/>
                <a:ea typeface="microsoft yahei" panose="020B0503020204020204" pitchFamily="34" charset="-122"/>
              </a:rPr>
              <a:t>Lilian Weng </a:t>
            </a:r>
            <a:r>
              <a:rPr lang="en-US" altLang="zh-CN" sz="1200" dirty="0" err="1">
                <a:solidFill>
                  <a:srgbClr val="31424E"/>
                </a:solidFill>
                <a:latin typeface="microsoft yahei" panose="020B0503020204020204" pitchFamily="34" charset="-122"/>
                <a:ea typeface="microsoft yahei" panose="020B0503020204020204" pitchFamily="34" charset="-122"/>
              </a:rPr>
              <a:t>OpenAI</a:t>
            </a:r>
            <a:r>
              <a:rPr lang="zh-CN" altLang="en-US" sz="1200" dirty="0">
                <a:solidFill>
                  <a:srgbClr val="31424E"/>
                </a:solidFill>
                <a:latin typeface="microsoft yahei" panose="020B0503020204020204" pitchFamily="34" charset="-122"/>
                <a:ea typeface="microsoft yahei" panose="020B0503020204020204" pitchFamily="34" charset="-122"/>
              </a:rPr>
              <a:t>应用人工智能研究负责人，北大校友，个人主页</a:t>
            </a:r>
            <a:r>
              <a:rPr lang="en-US" altLang="zh-CN" sz="1200" dirty="0">
                <a:solidFill>
                  <a:srgbClr val="31424E"/>
                </a:solidFill>
                <a:latin typeface="microsoft yahei" panose="020B0503020204020204" pitchFamily="34" charset="-122"/>
                <a:ea typeface="microsoft yahei" panose="020B0503020204020204" pitchFamily="34" charset="-122"/>
              </a:rPr>
              <a:t>: https://lilianweng.github.io/lil-log/</a:t>
            </a:r>
            <a:endParaRPr lang="zh-CN" altLang="en-US" sz="1200" dirty="0"/>
          </a:p>
        </p:txBody>
      </p:sp>
      <p:sp>
        <p:nvSpPr>
          <p:cNvPr id="2" name="矩形 1">
            <a:extLst>
              <a:ext uri="{FF2B5EF4-FFF2-40B4-BE49-F238E27FC236}">
                <a16:creationId xmlns:a16="http://schemas.microsoft.com/office/drawing/2014/main" id="{0A729374-8D20-4FFB-A623-DDB99434750F}"/>
              </a:ext>
            </a:extLst>
          </p:cNvPr>
          <p:cNvSpPr/>
          <p:nvPr/>
        </p:nvSpPr>
        <p:spPr>
          <a:xfrm>
            <a:off x="230548" y="5311537"/>
            <a:ext cx="5693183" cy="1138773"/>
          </a:xfrm>
          <a:prstGeom prst="rect">
            <a:avLst/>
          </a:prstGeom>
        </p:spPr>
        <p:txBody>
          <a:bodyPr wrap="square">
            <a:spAutoFit/>
          </a:bodyPr>
          <a:lstStyle/>
          <a:p>
            <a:pPr algn="just"/>
            <a:r>
              <a:rPr lang="zh-CN" altLang="en-US" sz="1700" b="1" dirty="0">
                <a:solidFill>
                  <a:srgbClr val="121212"/>
                </a:solidFill>
                <a:latin typeface="微软雅黑" panose="020B0503020204020204" pitchFamily="34" charset="-122"/>
                <a:ea typeface="微软雅黑" panose="020B0503020204020204" pitchFamily="34" charset="-122"/>
              </a:rPr>
              <a:t>批量同步并行（</a:t>
            </a:r>
            <a:r>
              <a:rPr lang="en-US" altLang="zh-CN" sz="1700" b="1" dirty="0">
                <a:solidFill>
                  <a:srgbClr val="121212"/>
                </a:solidFill>
                <a:latin typeface="微软雅黑" panose="020B0503020204020204" pitchFamily="34" charset="-122"/>
                <a:ea typeface="微软雅黑" panose="020B0503020204020204" pitchFamily="34" charset="-122"/>
              </a:rPr>
              <a:t>BSP</a:t>
            </a:r>
            <a:r>
              <a:rPr lang="zh-CN" altLang="en-US" sz="1700" b="1" dirty="0">
                <a:solidFill>
                  <a:srgbClr val="121212"/>
                </a:solidFill>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worker</a:t>
            </a:r>
            <a:r>
              <a:rPr lang="zh-CN" altLang="en-US" sz="1700" dirty="0">
                <a:latin typeface="微软雅黑" panose="020B0503020204020204" pitchFamily="34" charset="-122"/>
                <a:ea typeface="微软雅黑" panose="020B0503020204020204" pitchFamily="34" charset="-122"/>
              </a:rPr>
              <a:t>在每个</a:t>
            </a:r>
            <a:r>
              <a:rPr lang="en-US" altLang="zh-CN" sz="1700" dirty="0">
                <a:latin typeface="微软雅黑" panose="020B0503020204020204" pitchFamily="34" charset="-122"/>
                <a:ea typeface="微软雅黑" panose="020B0503020204020204" pitchFamily="34" charset="-122"/>
              </a:rPr>
              <a:t>Mini-batch</a:t>
            </a:r>
            <a:r>
              <a:rPr lang="zh-CN" altLang="en-US" sz="1700" dirty="0">
                <a:latin typeface="微软雅黑" panose="020B0503020204020204" pitchFamily="34" charset="-122"/>
                <a:ea typeface="微软雅黑" panose="020B0503020204020204" pitchFamily="34" charset="-122"/>
              </a:rPr>
              <a:t>结束时同步数据</a:t>
            </a:r>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优点：保证了模型</a:t>
            </a:r>
            <a:r>
              <a:rPr lang="zh-CN" altLang="en-US" sz="1700" b="1" dirty="0">
                <a:solidFill>
                  <a:srgbClr val="0000FF"/>
                </a:solidFill>
                <a:latin typeface="微软雅黑" panose="020B0503020204020204" pitchFamily="34" charset="-122"/>
                <a:ea typeface="微软雅黑" panose="020B0503020204020204" pitchFamily="34" charset="-122"/>
              </a:rPr>
              <a:t>权重传递</a:t>
            </a:r>
            <a:r>
              <a:rPr lang="zh-CN" altLang="en-US" sz="1700" dirty="0">
                <a:latin typeface="微软雅黑" panose="020B0503020204020204" pitchFamily="34" charset="-122"/>
                <a:ea typeface="微软雅黑" panose="020B0503020204020204" pitchFamily="34" charset="-122"/>
              </a:rPr>
              <a:t>的</a:t>
            </a:r>
            <a:r>
              <a:rPr lang="zh-CN" altLang="en-US" sz="1700" b="1" dirty="0">
                <a:solidFill>
                  <a:srgbClr val="0000FF"/>
                </a:solidFill>
                <a:latin typeface="微软雅黑" panose="020B0503020204020204" pitchFamily="34" charset="-122"/>
                <a:ea typeface="微软雅黑" panose="020B0503020204020204" pitchFamily="34" charset="-122"/>
              </a:rPr>
              <a:t>及时性</a:t>
            </a:r>
            <a:endParaRPr lang="en-US" altLang="zh-CN" sz="1700" b="1" dirty="0">
              <a:solidFill>
                <a:srgbClr val="0000FF"/>
              </a:solidFill>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缺点：每台机器都必须排队</a:t>
            </a:r>
            <a:r>
              <a:rPr lang="zh-CN" altLang="en-US" sz="1700" b="1" dirty="0">
                <a:solidFill>
                  <a:srgbClr val="0000FF"/>
                </a:solidFill>
                <a:latin typeface="微软雅黑" panose="020B0503020204020204" pitchFamily="34" charset="-122"/>
                <a:ea typeface="微软雅黑" panose="020B0503020204020204" pitchFamily="34" charset="-122"/>
              </a:rPr>
              <a:t>等待</a:t>
            </a:r>
            <a:r>
              <a:rPr lang="zh-CN" altLang="en-US" sz="1700" dirty="0">
                <a:latin typeface="微软雅黑" panose="020B0503020204020204" pitchFamily="34" charset="-122"/>
                <a:ea typeface="微软雅黑" panose="020B0503020204020204" pitchFamily="34" charset="-122"/>
              </a:rPr>
              <a:t>其他机器发送</a:t>
            </a:r>
            <a:r>
              <a:rPr lang="zh-CN" altLang="en-US" sz="1700" b="1" dirty="0">
                <a:solidFill>
                  <a:srgbClr val="0000FF"/>
                </a:solidFill>
                <a:latin typeface="微软雅黑" panose="020B0503020204020204" pitchFamily="34" charset="-122"/>
                <a:ea typeface="微软雅黑" panose="020B0503020204020204" pitchFamily="34" charset="-122"/>
              </a:rPr>
              <a:t>梯度</a:t>
            </a:r>
          </a:p>
        </p:txBody>
      </p:sp>
      <p:sp>
        <p:nvSpPr>
          <p:cNvPr id="3" name="矩形 2">
            <a:extLst>
              <a:ext uri="{FF2B5EF4-FFF2-40B4-BE49-F238E27FC236}">
                <a16:creationId xmlns:a16="http://schemas.microsoft.com/office/drawing/2014/main" id="{F7F83F0C-C128-461B-819F-98726F66B69A}"/>
              </a:ext>
            </a:extLst>
          </p:cNvPr>
          <p:cNvSpPr/>
          <p:nvPr/>
        </p:nvSpPr>
        <p:spPr>
          <a:xfrm>
            <a:off x="6096000" y="5311537"/>
            <a:ext cx="6021748" cy="1138773"/>
          </a:xfrm>
          <a:prstGeom prst="rect">
            <a:avLst/>
          </a:prstGeom>
        </p:spPr>
        <p:txBody>
          <a:bodyPr wrap="square">
            <a:spAutoFit/>
          </a:bodyPr>
          <a:lstStyle/>
          <a:p>
            <a:pPr algn="just"/>
            <a:r>
              <a:rPr lang="zh-CN" altLang="en-US" sz="1700" b="1" dirty="0">
                <a:solidFill>
                  <a:srgbClr val="121212"/>
                </a:solidFill>
                <a:latin typeface="微软雅黑" panose="020B0503020204020204" pitchFamily="34" charset="-122"/>
                <a:ea typeface="微软雅黑" panose="020B0503020204020204" pitchFamily="34" charset="-122"/>
              </a:rPr>
              <a:t>异步并行（</a:t>
            </a:r>
            <a:r>
              <a:rPr lang="en-US" altLang="zh-CN" sz="1700" b="1" dirty="0">
                <a:solidFill>
                  <a:srgbClr val="121212"/>
                </a:solidFill>
                <a:latin typeface="微软雅黑" panose="020B0503020204020204" pitchFamily="34" charset="-122"/>
                <a:ea typeface="微软雅黑" panose="020B0503020204020204" pitchFamily="34" charset="-122"/>
              </a:rPr>
              <a:t>ASP</a:t>
            </a:r>
            <a:r>
              <a:rPr lang="zh-CN" altLang="en-US" sz="1700" b="1" dirty="0">
                <a:solidFill>
                  <a:srgbClr val="121212"/>
                </a:solidFill>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每个</a:t>
            </a:r>
            <a:r>
              <a:rPr lang="en-US" altLang="zh-CN" sz="1700" dirty="0">
                <a:latin typeface="微软雅黑" panose="020B0503020204020204" pitchFamily="34" charset="-122"/>
                <a:ea typeface="微软雅黑" panose="020B0503020204020204" pitchFamily="34" charset="-122"/>
              </a:rPr>
              <a:t>GPU</a:t>
            </a:r>
            <a:r>
              <a:rPr lang="zh-CN" altLang="en-US" sz="1700" dirty="0">
                <a:latin typeface="微软雅黑" panose="020B0503020204020204" pitchFamily="34" charset="-122"/>
                <a:ea typeface="微软雅黑" panose="020B0503020204020204" pitchFamily="34" charset="-122"/>
              </a:rPr>
              <a:t>采用异步方式处理数据，异步更新模型</a:t>
            </a:r>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优点：</a:t>
            </a:r>
            <a:r>
              <a:rPr lang="zh-CN" altLang="en-US" sz="1700" b="1" dirty="0">
                <a:solidFill>
                  <a:srgbClr val="0000FF"/>
                </a:solidFill>
                <a:latin typeface="微软雅黑" panose="020B0503020204020204" pitchFamily="34" charset="-122"/>
                <a:ea typeface="微软雅黑" panose="020B0503020204020204" pitchFamily="34" charset="-122"/>
              </a:rPr>
              <a:t>避免了</a:t>
            </a:r>
            <a:r>
              <a:rPr lang="zh-CN" altLang="en-US" sz="1700" dirty="0">
                <a:latin typeface="微软雅黑" panose="020B0503020204020204" pitchFamily="34" charset="-122"/>
                <a:ea typeface="微软雅黑" panose="020B0503020204020204" pitchFamily="34" charset="-122"/>
              </a:rPr>
              <a:t>异构机器间的</a:t>
            </a:r>
            <a:r>
              <a:rPr lang="zh-CN" altLang="en-US" sz="1700" b="1" dirty="0">
                <a:solidFill>
                  <a:srgbClr val="0000FF"/>
                </a:solidFill>
                <a:latin typeface="微软雅黑" panose="020B0503020204020204" pitchFamily="34" charset="-122"/>
                <a:ea typeface="微软雅黑" panose="020B0503020204020204" pitchFamily="34" charset="-122"/>
              </a:rPr>
              <a:t>相互等待</a:t>
            </a:r>
            <a:endParaRPr lang="en-US" altLang="zh-CN" sz="1700" b="1" dirty="0">
              <a:solidFill>
                <a:srgbClr val="0000FF"/>
              </a:solidFill>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缺点：影响了</a:t>
            </a:r>
            <a:r>
              <a:rPr lang="zh-CN" altLang="en-US" sz="1700" b="1" dirty="0">
                <a:solidFill>
                  <a:srgbClr val="0000FF"/>
                </a:solidFill>
                <a:latin typeface="微软雅黑" panose="020B0503020204020204" pitchFamily="34" charset="-122"/>
                <a:ea typeface="微软雅黑" panose="020B0503020204020204" pitchFamily="34" charset="-122"/>
              </a:rPr>
              <a:t>权重</a:t>
            </a:r>
            <a:r>
              <a:rPr lang="zh-CN" altLang="en-US" sz="1700" dirty="0">
                <a:latin typeface="微软雅黑" panose="020B0503020204020204" pitchFamily="34" charset="-122"/>
                <a:ea typeface="微软雅黑" panose="020B0503020204020204" pitchFamily="34" charset="-122"/>
              </a:rPr>
              <a:t>传递的</a:t>
            </a:r>
            <a:r>
              <a:rPr lang="zh-CN" altLang="en-US" sz="1700" b="1" dirty="0">
                <a:solidFill>
                  <a:srgbClr val="0000FF"/>
                </a:solidFill>
                <a:latin typeface="微软雅黑" panose="020B0503020204020204" pitchFamily="34" charset="-122"/>
                <a:ea typeface="微软雅黑" panose="020B0503020204020204" pitchFamily="34" charset="-122"/>
              </a:rPr>
              <a:t>时效</a:t>
            </a:r>
            <a:r>
              <a:rPr lang="zh-CN" altLang="en-US" sz="1700" dirty="0">
                <a:latin typeface="微软雅黑" panose="020B0503020204020204" pitchFamily="34" charset="-122"/>
                <a:ea typeface="微软雅黑" panose="020B0503020204020204" pitchFamily="34" charset="-122"/>
              </a:rPr>
              <a:t>，</a:t>
            </a:r>
            <a:r>
              <a:rPr lang="zh-CN" altLang="en-US" sz="1700" b="1" dirty="0">
                <a:solidFill>
                  <a:srgbClr val="0000FF"/>
                </a:solidFill>
                <a:latin typeface="微软雅黑" panose="020B0503020204020204" pitchFamily="34" charset="-122"/>
                <a:ea typeface="微软雅黑" panose="020B0503020204020204" pitchFamily="34" charset="-122"/>
              </a:rPr>
              <a:t>降低</a:t>
            </a:r>
            <a:r>
              <a:rPr lang="zh-CN" altLang="en-US" sz="1700" dirty="0">
                <a:latin typeface="微软雅黑" panose="020B0503020204020204" pitchFamily="34" charset="-122"/>
                <a:ea typeface="微软雅黑" panose="020B0503020204020204" pitchFamily="34" charset="-122"/>
              </a:rPr>
              <a:t>了统计</a:t>
            </a:r>
            <a:r>
              <a:rPr lang="zh-CN" altLang="en-US" sz="1700" b="1" dirty="0">
                <a:solidFill>
                  <a:srgbClr val="0000FF"/>
                </a:solidFill>
                <a:latin typeface="微软雅黑" panose="020B0503020204020204" pitchFamily="34" charset="-122"/>
                <a:ea typeface="微软雅黑" panose="020B0503020204020204" pitchFamily="34" charset="-122"/>
              </a:rPr>
              <a:t>学习效率</a:t>
            </a:r>
          </a:p>
        </p:txBody>
      </p:sp>
      <p:sp>
        <p:nvSpPr>
          <p:cNvPr id="4" name="矩形 3">
            <a:extLst>
              <a:ext uri="{FF2B5EF4-FFF2-40B4-BE49-F238E27FC236}">
                <a16:creationId xmlns:a16="http://schemas.microsoft.com/office/drawing/2014/main" id="{8E3AE420-50D1-4B36-ABF4-B292C6A9B3C7}"/>
              </a:ext>
            </a:extLst>
          </p:cNvPr>
          <p:cNvSpPr/>
          <p:nvPr/>
        </p:nvSpPr>
        <p:spPr>
          <a:xfrm>
            <a:off x="230547" y="2094013"/>
            <a:ext cx="5608277" cy="2646365"/>
          </a:xfrm>
          <a:prstGeom prst="rect">
            <a:avLst/>
          </a:prstGeom>
        </p:spPr>
        <p:txBody>
          <a:bodyPr wrap="square">
            <a:spAutoFit/>
          </a:bodyPr>
          <a:lstStyle/>
          <a:p>
            <a:pPr algn="just">
              <a:lnSpc>
                <a:spcPct val="120000"/>
              </a:lnSpc>
            </a:pPr>
            <a:r>
              <a:rPr lang="zh-CN" altLang="en-US" sz="2000" b="1" dirty="0">
                <a:solidFill>
                  <a:srgbClr val="121212"/>
                </a:solidFill>
                <a:latin typeface="微软雅黑" panose="020B0503020204020204" pitchFamily="34" charset="-122"/>
                <a:ea typeface="微软雅黑" panose="020B0503020204020204" pitchFamily="34" charset="-122"/>
              </a:rPr>
              <a:t>数据并行的特点：</a:t>
            </a:r>
            <a:endParaRPr lang="en-US" altLang="zh-CN" sz="2000" b="1" dirty="0">
              <a:solidFill>
                <a:srgbClr val="121212"/>
              </a:solidFill>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n"/>
            </a:pPr>
            <a:r>
              <a:rPr lang="zh-CN" altLang="en-US" sz="2000" dirty="0">
                <a:solidFill>
                  <a:srgbClr val="121212"/>
                </a:solidFill>
                <a:latin typeface="微软雅黑" panose="020B0503020204020204" pitchFamily="34" charset="-122"/>
                <a:ea typeface="微软雅黑" panose="020B0503020204020204" pitchFamily="34" charset="-122"/>
              </a:rPr>
              <a:t>如果</a:t>
            </a:r>
            <a:r>
              <a:rPr lang="zh-CN" altLang="en-US" sz="2000" b="1" dirty="0">
                <a:solidFill>
                  <a:srgbClr val="0000FF"/>
                </a:solidFill>
                <a:latin typeface="微软雅黑" panose="020B0503020204020204" pitchFamily="34" charset="-122"/>
                <a:ea typeface="微软雅黑" panose="020B0503020204020204" pitchFamily="34" charset="-122"/>
              </a:rPr>
              <a:t>模型太大</a:t>
            </a:r>
            <a:r>
              <a:rPr lang="zh-CN" altLang="en-US" sz="2000" dirty="0">
                <a:solidFill>
                  <a:srgbClr val="121212"/>
                </a:solidFill>
                <a:latin typeface="微软雅黑" panose="020B0503020204020204" pitchFamily="34" charset="-122"/>
                <a:ea typeface="微软雅黑" panose="020B0503020204020204" pitchFamily="34" charset="-122"/>
              </a:rPr>
              <a:t>无法嵌入到</a:t>
            </a:r>
            <a:r>
              <a:rPr lang="zh-CN" altLang="en-US" sz="2000" b="1" dirty="0">
                <a:solidFill>
                  <a:srgbClr val="0000FF"/>
                </a:solidFill>
                <a:latin typeface="微软雅黑" panose="020B0503020204020204" pitchFamily="34" charset="-122"/>
                <a:ea typeface="微软雅黑" panose="020B0503020204020204" pitchFamily="34" charset="-122"/>
              </a:rPr>
              <a:t>一台机器</a:t>
            </a:r>
            <a:r>
              <a:rPr lang="zh-CN" altLang="en-US" sz="2000" dirty="0">
                <a:solidFill>
                  <a:srgbClr val="121212"/>
                </a:solidFill>
                <a:latin typeface="微软雅黑" panose="020B0503020204020204" pitchFamily="34" charset="-122"/>
                <a:ea typeface="微软雅黑" panose="020B0503020204020204" pitchFamily="34" charset="-122"/>
              </a:rPr>
              <a:t>，就将暂时未使用的参数</a:t>
            </a:r>
            <a:r>
              <a:rPr lang="zh-CN" altLang="en-US" sz="2000" b="1" dirty="0">
                <a:solidFill>
                  <a:srgbClr val="0000FF"/>
                </a:solidFill>
                <a:latin typeface="微软雅黑" panose="020B0503020204020204" pitchFamily="34" charset="-122"/>
                <a:ea typeface="微软雅黑" panose="020B0503020204020204" pitchFamily="34" charset="-122"/>
              </a:rPr>
              <a:t>卸载回</a:t>
            </a:r>
            <a:r>
              <a:rPr lang="en-US" altLang="zh-CN" sz="2000" b="1" dirty="0">
                <a:solidFill>
                  <a:srgbClr val="0000FF"/>
                </a:solidFill>
                <a:latin typeface="微软雅黑" panose="020B0503020204020204" pitchFamily="34" charset="-122"/>
                <a:ea typeface="微软雅黑" panose="020B0503020204020204" pitchFamily="34" charset="-122"/>
              </a:rPr>
              <a:t>CPU</a:t>
            </a:r>
            <a:r>
              <a:rPr lang="zh-CN" altLang="en-US" sz="2000" dirty="0">
                <a:solidFill>
                  <a:srgbClr val="121212"/>
                </a:solidFill>
                <a:latin typeface="微软雅黑" panose="020B0503020204020204" pitchFamily="34" charset="-122"/>
                <a:ea typeface="微软雅黑" panose="020B0503020204020204" pitchFamily="34" charset="-122"/>
              </a:rPr>
              <a:t>。</a:t>
            </a:r>
            <a:endParaRPr lang="en-US" altLang="zh-CN" sz="2000" dirty="0">
              <a:solidFill>
                <a:srgbClr val="121212"/>
              </a:solidFill>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n"/>
            </a:pPr>
            <a:endParaRPr lang="en-US" altLang="zh-CN" sz="2000" dirty="0">
              <a:solidFill>
                <a:srgbClr val="121212"/>
              </a:solidFill>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数据交换传输通常在后端进行（不干扰训练计算），每个</a:t>
            </a:r>
            <a:r>
              <a:rPr lang="en-US" altLang="zh-CN" sz="2000" dirty="0">
                <a:latin typeface="微软雅黑" panose="020B0503020204020204" pitchFamily="34" charset="-122"/>
                <a:ea typeface="微软雅黑" panose="020B0503020204020204" pitchFamily="34" charset="-122"/>
              </a:rPr>
              <a:t>Mini-batch</a:t>
            </a:r>
            <a:r>
              <a:rPr lang="zh-CN" altLang="en-US" sz="2000" dirty="0">
                <a:latin typeface="微软雅黑" panose="020B0503020204020204" pitchFamily="34" charset="-122"/>
                <a:ea typeface="微软雅黑" panose="020B0503020204020204" pitchFamily="34" charset="-122"/>
              </a:rPr>
              <a:t>计算结束后</a:t>
            </a:r>
            <a:r>
              <a:rPr lang="en-US" altLang="zh-CN" sz="2000" b="1" dirty="0">
                <a:solidFill>
                  <a:srgbClr val="0000FF"/>
                </a:solidFill>
                <a:latin typeface="微软雅黑" panose="020B0503020204020204" pitchFamily="34" charset="-122"/>
                <a:ea typeface="微软雅黑" panose="020B0503020204020204" pitchFamily="34" charset="-122"/>
              </a:rPr>
              <a:t>worker</a:t>
            </a:r>
            <a:r>
              <a:rPr lang="zh-CN" altLang="en-US" sz="2000" b="1" dirty="0">
                <a:solidFill>
                  <a:srgbClr val="0000FF"/>
                </a:solidFill>
                <a:latin typeface="微软雅黑" panose="020B0503020204020204" pitchFamily="34" charset="-122"/>
                <a:ea typeface="微软雅黑" panose="020B0503020204020204" pitchFamily="34" charset="-122"/>
              </a:rPr>
              <a:t>需要同步梯度或权重</a:t>
            </a:r>
            <a:r>
              <a:rPr lang="zh-CN" altLang="en-US" sz="2000" dirty="0">
                <a:latin typeface="微软雅黑" panose="020B0503020204020204" pitchFamily="34" charset="-122"/>
                <a:ea typeface="微软雅黑" panose="020B0503020204020204" pitchFamily="34" charset="-122"/>
              </a:rPr>
              <a:t>，以保证学习效率。</a:t>
            </a:r>
          </a:p>
        </p:txBody>
      </p:sp>
      <p:sp>
        <p:nvSpPr>
          <p:cNvPr id="8" name="object 3">
            <a:extLst>
              <a:ext uri="{FF2B5EF4-FFF2-40B4-BE49-F238E27FC236}">
                <a16:creationId xmlns:a16="http://schemas.microsoft.com/office/drawing/2014/main" id="{B7C3CDC6-E363-BD19-1149-16E14A244F1E}"/>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8.3.3 </a:t>
            </a:r>
            <a:r>
              <a:rPr lang="zh-CN" altLang="en-US" sz="3200" dirty="0">
                <a:solidFill>
                  <a:srgbClr val="0070C0"/>
                </a:solidFill>
                <a:latin typeface="微软雅黑" panose="020B0503020204020204" pitchFamily="34" charset="-122"/>
                <a:ea typeface="微软雅黑" panose="020B0503020204020204" pitchFamily="34" charset="-122"/>
              </a:rPr>
              <a:t>可扩展训练技术</a:t>
            </a:r>
          </a:p>
        </p:txBody>
      </p:sp>
      <p:sp>
        <p:nvSpPr>
          <p:cNvPr id="9" name="文本框 8">
            <a:extLst>
              <a:ext uri="{FF2B5EF4-FFF2-40B4-BE49-F238E27FC236}">
                <a16:creationId xmlns:a16="http://schemas.microsoft.com/office/drawing/2014/main" id="{4D0CC154-7AE2-99FB-6F41-DA352BB43FC7}"/>
              </a:ext>
            </a:extLst>
          </p:cNvPr>
          <p:cNvSpPr txBox="1"/>
          <p:nvPr/>
        </p:nvSpPr>
        <p:spPr>
          <a:xfrm>
            <a:off x="149225" y="985930"/>
            <a:ext cx="3704317"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数据并行</a:t>
            </a:r>
          </a:p>
        </p:txBody>
      </p:sp>
    </p:spTree>
    <p:extLst>
      <p:ext uri="{BB962C8B-B14F-4D97-AF65-F5344CB8AC3E}">
        <p14:creationId xmlns:p14="http://schemas.microsoft.com/office/powerpoint/2010/main" val="391775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5D1C124-B6A1-4084-B35B-5E8262F4B517}"/>
              </a:ext>
            </a:extLst>
          </p:cNvPr>
          <p:cNvSpPr/>
          <p:nvPr/>
        </p:nvSpPr>
        <p:spPr>
          <a:xfrm>
            <a:off x="1524000" y="6581002"/>
            <a:ext cx="8748412" cy="276999"/>
          </a:xfrm>
          <a:prstGeom prst="rect">
            <a:avLst/>
          </a:prstGeom>
        </p:spPr>
        <p:txBody>
          <a:bodyPr wrap="square">
            <a:spAutoFit/>
          </a:bodyPr>
          <a:lstStyle/>
          <a:p>
            <a:pPr marL="285750" indent="-285750">
              <a:buFont typeface="Wingdings" panose="05000000000000000000" pitchFamily="2" charset="2"/>
              <a:buChar char="p"/>
            </a:pPr>
            <a:r>
              <a:rPr lang="en-US" altLang="zh-CN" sz="1200" dirty="0">
                <a:solidFill>
                  <a:srgbClr val="31424E"/>
                </a:solidFill>
                <a:latin typeface="microsoft yahei" panose="020B0503020204020204" pitchFamily="34" charset="-122"/>
                <a:ea typeface="microsoft yahei" panose="020B0503020204020204" pitchFamily="34" charset="-122"/>
              </a:rPr>
              <a:t>Lilian Weng </a:t>
            </a:r>
            <a:r>
              <a:rPr lang="en-US" altLang="zh-CN" sz="1200" dirty="0" err="1">
                <a:solidFill>
                  <a:srgbClr val="31424E"/>
                </a:solidFill>
                <a:latin typeface="microsoft yahei" panose="020B0503020204020204" pitchFamily="34" charset="-122"/>
                <a:ea typeface="microsoft yahei" panose="020B0503020204020204" pitchFamily="34" charset="-122"/>
              </a:rPr>
              <a:t>OpenAI</a:t>
            </a:r>
            <a:r>
              <a:rPr lang="zh-CN" altLang="en-US" sz="1200" dirty="0">
                <a:solidFill>
                  <a:srgbClr val="31424E"/>
                </a:solidFill>
                <a:latin typeface="microsoft yahei" panose="020B0503020204020204" pitchFamily="34" charset="-122"/>
                <a:ea typeface="microsoft yahei" panose="020B0503020204020204" pitchFamily="34" charset="-122"/>
              </a:rPr>
              <a:t>应用人工智能研究负责人，北大校友，个人主页</a:t>
            </a:r>
            <a:r>
              <a:rPr lang="en-US" altLang="zh-CN" sz="1200" dirty="0">
                <a:solidFill>
                  <a:srgbClr val="31424E"/>
                </a:solidFill>
                <a:latin typeface="microsoft yahei" panose="020B0503020204020204" pitchFamily="34" charset="-122"/>
                <a:ea typeface="microsoft yahei" panose="020B0503020204020204" pitchFamily="34" charset="-122"/>
              </a:rPr>
              <a:t>: https://lilianweng.github.io/lil-log/</a:t>
            </a:r>
            <a:endParaRPr lang="zh-CN" altLang="en-US" sz="1200" dirty="0"/>
          </a:p>
        </p:txBody>
      </p:sp>
      <p:grpSp>
        <p:nvGrpSpPr>
          <p:cNvPr id="15" name="组合 14">
            <a:extLst>
              <a:ext uri="{FF2B5EF4-FFF2-40B4-BE49-F238E27FC236}">
                <a16:creationId xmlns:a16="http://schemas.microsoft.com/office/drawing/2014/main" id="{D00F41D6-56B1-4732-BB2F-E7FA94E72411}"/>
              </a:ext>
            </a:extLst>
          </p:cNvPr>
          <p:cNvGrpSpPr/>
          <p:nvPr/>
        </p:nvGrpSpPr>
        <p:grpSpPr>
          <a:xfrm>
            <a:off x="1607126" y="4333836"/>
            <a:ext cx="9060875" cy="2183915"/>
            <a:chOff x="83125" y="4333835"/>
            <a:chExt cx="9060875" cy="2183915"/>
          </a:xfrm>
        </p:grpSpPr>
        <p:pic>
          <p:nvPicPr>
            <p:cNvPr id="17412" name="Picture 4" descr="GPipe">
              <a:extLst>
                <a:ext uri="{FF2B5EF4-FFF2-40B4-BE49-F238E27FC236}">
                  <a16:creationId xmlns:a16="http://schemas.microsoft.com/office/drawing/2014/main" id="{FA885813-D10B-41BA-BCED-E558309B88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83"/>
            <a:stretch/>
          </p:blipFill>
          <p:spPr bwMode="auto">
            <a:xfrm>
              <a:off x="1175657" y="4333835"/>
              <a:ext cx="7968343" cy="2183915"/>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EE504C7B-1958-4CAF-8B37-8EFCCA46BFBF}"/>
                </a:ext>
              </a:extLst>
            </p:cNvPr>
            <p:cNvSpPr txBox="1"/>
            <p:nvPr/>
          </p:nvSpPr>
          <p:spPr>
            <a:xfrm>
              <a:off x="83125" y="6045850"/>
              <a:ext cx="1082348" cy="369332"/>
            </a:xfrm>
            <a:prstGeom prst="rect">
              <a:avLst/>
            </a:prstGeom>
            <a:noFill/>
          </p:spPr>
          <p:txBody>
            <a:bodyPr wrap="none" rtlCol="0">
              <a:spAutoFit/>
            </a:bodyPr>
            <a:lstStyle/>
            <a:p>
              <a:r>
                <a:rPr lang="en-US" altLang="zh-CN" dirty="0"/>
                <a:t>Device 0</a:t>
              </a:r>
              <a:endParaRPr lang="zh-CN" altLang="en-US" dirty="0"/>
            </a:p>
          </p:txBody>
        </p:sp>
        <p:sp>
          <p:nvSpPr>
            <p:cNvPr id="18" name="文本框 17">
              <a:extLst>
                <a:ext uri="{FF2B5EF4-FFF2-40B4-BE49-F238E27FC236}">
                  <a16:creationId xmlns:a16="http://schemas.microsoft.com/office/drawing/2014/main" id="{843E92F6-0FA1-4CB0-9A92-12D34634CB05}"/>
                </a:ext>
              </a:extLst>
            </p:cNvPr>
            <p:cNvSpPr txBox="1"/>
            <p:nvPr/>
          </p:nvSpPr>
          <p:spPr>
            <a:xfrm>
              <a:off x="83125" y="5542475"/>
              <a:ext cx="1082348" cy="369332"/>
            </a:xfrm>
            <a:prstGeom prst="rect">
              <a:avLst/>
            </a:prstGeom>
            <a:noFill/>
          </p:spPr>
          <p:txBody>
            <a:bodyPr wrap="none" rtlCol="0">
              <a:spAutoFit/>
            </a:bodyPr>
            <a:lstStyle/>
            <a:p>
              <a:r>
                <a:rPr lang="en-US" altLang="zh-CN" dirty="0"/>
                <a:t>Device 1</a:t>
              </a:r>
              <a:endParaRPr lang="zh-CN" altLang="en-US" dirty="0"/>
            </a:p>
          </p:txBody>
        </p:sp>
        <p:sp>
          <p:nvSpPr>
            <p:cNvPr id="19" name="文本框 18">
              <a:extLst>
                <a:ext uri="{FF2B5EF4-FFF2-40B4-BE49-F238E27FC236}">
                  <a16:creationId xmlns:a16="http://schemas.microsoft.com/office/drawing/2014/main" id="{22F278DB-DC35-4A0D-9756-71E6F1CA5DFD}"/>
                </a:ext>
              </a:extLst>
            </p:cNvPr>
            <p:cNvSpPr txBox="1"/>
            <p:nvPr/>
          </p:nvSpPr>
          <p:spPr>
            <a:xfrm>
              <a:off x="83125" y="5039100"/>
              <a:ext cx="1082348" cy="369332"/>
            </a:xfrm>
            <a:prstGeom prst="rect">
              <a:avLst/>
            </a:prstGeom>
            <a:noFill/>
          </p:spPr>
          <p:txBody>
            <a:bodyPr wrap="none" rtlCol="0">
              <a:spAutoFit/>
            </a:bodyPr>
            <a:lstStyle/>
            <a:p>
              <a:r>
                <a:rPr lang="en-US" altLang="zh-CN" dirty="0"/>
                <a:t>Device 2</a:t>
              </a:r>
              <a:endParaRPr lang="zh-CN" altLang="en-US" dirty="0"/>
            </a:p>
          </p:txBody>
        </p:sp>
        <p:sp>
          <p:nvSpPr>
            <p:cNvPr id="20" name="文本框 19">
              <a:extLst>
                <a:ext uri="{FF2B5EF4-FFF2-40B4-BE49-F238E27FC236}">
                  <a16:creationId xmlns:a16="http://schemas.microsoft.com/office/drawing/2014/main" id="{7E2CECA9-4E82-423C-8726-DFBE90B657DB}"/>
                </a:ext>
              </a:extLst>
            </p:cNvPr>
            <p:cNvSpPr txBox="1"/>
            <p:nvPr/>
          </p:nvSpPr>
          <p:spPr>
            <a:xfrm>
              <a:off x="83125" y="4535725"/>
              <a:ext cx="1082348" cy="369332"/>
            </a:xfrm>
            <a:prstGeom prst="rect">
              <a:avLst/>
            </a:prstGeom>
            <a:noFill/>
          </p:spPr>
          <p:txBody>
            <a:bodyPr wrap="none" rtlCol="0">
              <a:spAutoFit/>
            </a:bodyPr>
            <a:lstStyle/>
            <a:p>
              <a:r>
                <a:rPr lang="en-US" altLang="zh-CN" dirty="0"/>
                <a:t>Device 3</a:t>
              </a:r>
              <a:endParaRPr lang="zh-CN" altLang="en-US" dirty="0"/>
            </a:p>
          </p:txBody>
        </p:sp>
      </p:grpSp>
      <p:grpSp>
        <p:nvGrpSpPr>
          <p:cNvPr id="17425" name="组合 17424">
            <a:extLst>
              <a:ext uri="{FF2B5EF4-FFF2-40B4-BE49-F238E27FC236}">
                <a16:creationId xmlns:a16="http://schemas.microsoft.com/office/drawing/2014/main" id="{19A53556-A424-448A-A739-94AB6BB95C91}"/>
              </a:ext>
            </a:extLst>
          </p:cNvPr>
          <p:cNvGrpSpPr/>
          <p:nvPr/>
        </p:nvGrpSpPr>
        <p:grpSpPr>
          <a:xfrm>
            <a:off x="583565" y="1645002"/>
            <a:ext cx="3476576" cy="1587265"/>
            <a:chOff x="1078718" y="1471424"/>
            <a:chExt cx="3476576" cy="1587265"/>
          </a:xfrm>
        </p:grpSpPr>
        <p:grpSp>
          <p:nvGrpSpPr>
            <p:cNvPr id="32" name="组合 31">
              <a:extLst>
                <a:ext uri="{FF2B5EF4-FFF2-40B4-BE49-F238E27FC236}">
                  <a16:creationId xmlns:a16="http://schemas.microsoft.com/office/drawing/2014/main" id="{9E2C9B28-50E9-4F06-BB81-8E8E163A6B5D}"/>
                </a:ext>
              </a:extLst>
            </p:cNvPr>
            <p:cNvGrpSpPr/>
            <p:nvPr/>
          </p:nvGrpSpPr>
          <p:grpSpPr>
            <a:xfrm>
              <a:off x="1078718" y="1471424"/>
              <a:ext cx="348342" cy="1587265"/>
              <a:chOff x="1175656" y="1413734"/>
              <a:chExt cx="348342" cy="1587265"/>
            </a:xfrm>
            <a:solidFill>
              <a:schemeClr val="bg1">
                <a:lumMod val="95000"/>
              </a:schemeClr>
            </a:solidFill>
          </p:grpSpPr>
          <p:sp>
            <p:nvSpPr>
              <p:cNvPr id="16" name="椭圆 15">
                <a:extLst>
                  <a:ext uri="{FF2B5EF4-FFF2-40B4-BE49-F238E27FC236}">
                    <a16:creationId xmlns:a16="http://schemas.microsoft.com/office/drawing/2014/main" id="{73EEC202-2613-45C9-A825-ADC56E0CBCA1}"/>
                  </a:ext>
                </a:extLst>
              </p:cNvPr>
              <p:cNvSpPr/>
              <p:nvPr/>
            </p:nvSpPr>
            <p:spPr>
              <a:xfrm>
                <a:off x="1175656" y="1413734"/>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837AF22-8EA3-415E-B5EA-4D20A1AA8BCC}"/>
                  </a:ext>
                </a:extLst>
              </p:cNvPr>
              <p:cNvSpPr/>
              <p:nvPr/>
            </p:nvSpPr>
            <p:spPr>
              <a:xfrm>
                <a:off x="1188355" y="2031870"/>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FEF1BAE-AD42-497B-91C0-6C2D250B9B80}"/>
                  </a:ext>
                </a:extLst>
              </p:cNvPr>
              <p:cNvSpPr/>
              <p:nvPr/>
            </p:nvSpPr>
            <p:spPr>
              <a:xfrm>
                <a:off x="1188355" y="2650005"/>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D9E871B2-E932-4B98-B871-C9AFABA9D840}"/>
                </a:ext>
              </a:extLst>
            </p:cNvPr>
            <p:cNvGrpSpPr/>
            <p:nvPr/>
          </p:nvGrpSpPr>
          <p:grpSpPr>
            <a:xfrm>
              <a:off x="2133489" y="1780492"/>
              <a:ext cx="335643" cy="969130"/>
              <a:chOff x="2261509" y="1722802"/>
              <a:chExt cx="335643" cy="969130"/>
            </a:xfrm>
            <a:solidFill>
              <a:schemeClr val="accent4">
                <a:lumMod val="20000"/>
                <a:lumOff val="80000"/>
              </a:schemeClr>
            </a:solidFill>
          </p:grpSpPr>
          <p:sp>
            <p:nvSpPr>
              <p:cNvPr id="25" name="椭圆 24">
                <a:extLst>
                  <a:ext uri="{FF2B5EF4-FFF2-40B4-BE49-F238E27FC236}">
                    <a16:creationId xmlns:a16="http://schemas.microsoft.com/office/drawing/2014/main" id="{A60DA77A-475D-4ACE-A2C3-71095B563B3E}"/>
                  </a:ext>
                </a:extLst>
              </p:cNvPr>
              <p:cNvSpPr/>
              <p:nvPr/>
            </p:nvSpPr>
            <p:spPr>
              <a:xfrm>
                <a:off x="2261509" y="1722802"/>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06EB8B5-5A88-4ABB-B60A-70BF05A1061E}"/>
                  </a:ext>
                </a:extLst>
              </p:cNvPr>
              <p:cNvSpPr/>
              <p:nvPr/>
            </p:nvSpPr>
            <p:spPr>
              <a:xfrm>
                <a:off x="2261509" y="2340938"/>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616229AC-AD9B-4B52-B8E9-126EE9D80B65}"/>
                </a:ext>
              </a:extLst>
            </p:cNvPr>
            <p:cNvGrpSpPr/>
            <p:nvPr/>
          </p:nvGrpSpPr>
          <p:grpSpPr>
            <a:xfrm>
              <a:off x="3175561" y="1471424"/>
              <a:ext cx="335645" cy="1587265"/>
              <a:chOff x="3455860" y="1413734"/>
              <a:chExt cx="335645" cy="1587265"/>
            </a:xfrm>
            <a:solidFill>
              <a:schemeClr val="accent1">
                <a:lumMod val="20000"/>
                <a:lumOff val="80000"/>
              </a:schemeClr>
            </a:solidFill>
          </p:grpSpPr>
          <p:sp>
            <p:nvSpPr>
              <p:cNvPr id="27" name="椭圆 26">
                <a:extLst>
                  <a:ext uri="{FF2B5EF4-FFF2-40B4-BE49-F238E27FC236}">
                    <a16:creationId xmlns:a16="http://schemas.microsoft.com/office/drawing/2014/main" id="{773AC368-8B3B-4E44-AEBE-DC6F59EF1099}"/>
                  </a:ext>
                </a:extLst>
              </p:cNvPr>
              <p:cNvSpPr/>
              <p:nvPr/>
            </p:nvSpPr>
            <p:spPr>
              <a:xfrm>
                <a:off x="3455862" y="1413734"/>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4995EAD-5BBE-4C91-BAA8-AD0AC6198DC6}"/>
                  </a:ext>
                </a:extLst>
              </p:cNvPr>
              <p:cNvSpPr/>
              <p:nvPr/>
            </p:nvSpPr>
            <p:spPr>
              <a:xfrm>
                <a:off x="3455860" y="2031870"/>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9AF9FFD-0E59-494C-A753-2A12BADE9605}"/>
                  </a:ext>
                </a:extLst>
              </p:cNvPr>
              <p:cNvSpPr/>
              <p:nvPr/>
            </p:nvSpPr>
            <p:spPr>
              <a:xfrm>
                <a:off x="3455861" y="2650005"/>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1955F009-755D-4B22-890F-816887F37963}"/>
                </a:ext>
              </a:extLst>
            </p:cNvPr>
            <p:cNvGrpSpPr/>
            <p:nvPr/>
          </p:nvGrpSpPr>
          <p:grpSpPr>
            <a:xfrm>
              <a:off x="4217636" y="1780492"/>
              <a:ext cx="337658" cy="969130"/>
              <a:chOff x="4314574" y="1722802"/>
              <a:chExt cx="337658" cy="969130"/>
            </a:xfrm>
            <a:solidFill>
              <a:srgbClr val="FFCCFF"/>
            </a:solidFill>
          </p:grpSpPr>
          <p:sp>
            <p:nvSpPr>
              <p:cNvPr id="30" name="椭圆 29">
                <a:extLst>
                  <a:ext uri="{FF2B5EF4-FFF2-40B4-BE49-F238E27FC236}">
                    <a16:creationId xmlns:a16="http://schemas.microsoft.com/office/drawing/2014/main" id="{D77568F9-6F17-49CC-BA83-BFAFC33003D4}"/>
                  </a:ext>
                </a:extLst>
              </p:cNvPr>
              <p:cNvSpPr/>
              <p:nvPr/>
            </p:nvSpPr>
            <p:spPr>
              <a:xfrm>
                <a:off x="4314574" y="1722802"/>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E4ABD02F-8750-4D89-8FF4-92FA654097D7}"/>
                  </a:ext>
                </a:extLst>
              </p:cNvPr>
              <p:cNvSpPr/>
              <p:nvPr/>
            </p:nvSpPr>
            <p:spPr>
              <a:xfrm>
                <a:off x="4316589" y="2340938"/>
                <a:ext cx="335643" cy="3509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422" name="组合 17421">
              <a:extLst>
                <a:ext uri="{FF2B5EF4-FFF2-40B4-BE49-F238E27FC236}">
                  <a16:creationId xmlns:a16="http://schemas.microsoft.com/office/drawing/2014/main" id="{8BA91FF2-9273-4141-8DFB-C824BA72FC91}"/>
                </a:ext>
              </a:extLst>
            </p:cNvPr>
            <p:cNvGrpSpPr/>
            <p:nvPr/>
          </p:nvGrpSpPr>
          <p:grpSpPr>
            <a:xfrm>
              <a:off x="1414361" y="1646921"/>
              <a:ext cx="719128" cy="1236271"/>
              <a:chOff x="1414361" y="1646921"/>
              <a:chExt cx="719128" cy="1236271"/>
            </a:xfrm>
          </p:grpSpPr>
          <p:cxnSp>
            <p:nvCxnSpPr>
              <p:cNvPr id="34" name="直接连接符 33">
                <a:extLst>
                  <a:ext uri="{FF2B5EF4-FFF2-40B4-BE49-F238E27FC236}">
                    <a16:creationId xmlns:a16="http://schemas.microsoft.com/office/drawing/2014/main" id="{4869815F-5482-4BF3-9B55-E3C8C5A71EC4}"/>
                  </a:ext>
                </a:extLst>
              </p:cNvPr>
              <p:cNvCxnSpPr>
                <a:stCxn id="24" idx="6"/>
                <a:endCxn id="26" idx="2"/>
              </p:cNvCxnSpPr>
              <p:nvPr/>
            </p:nvCxnSpPr>
            <p:spPr>
              <a:xfrm flipV="1">
                <a:off x="1427060" y="2574125"/>
                <a:ext cx="706429" cy="309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08DD27B-C1ED-4900-BC03-8102C4B96056}"/>
                  </a:ext>
                </a:extLst>
              </p:cNvPr>
              <p:cNvCxnSpPr>
                <a:stCxn id="23" idx="6"/>
                <a:endCxn id="26" idx="2"/>
              </p:cNvCxnSpPr>
              <p:nvPr/>
            </p:nvCxnSpPr>
            <p:spPr>
              <a:xfrm>
                <a:off x="1427060" y="2265057"/>
                <a:ext cx="706429" cy="309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E960BC9-99AE-4BAC-90B6-01D064C11482}"/>
                  </a:ext>
                </a:extLst>
              </p:cNvPr>
              <p:cNvCxnSpPr>
                <a:stCxn id="23" idx="6"/>
                <a:endCxn id="25" idx="2"/>
              </p:cNvCxnSpPr>
              <p:nvPr/>
            </p:nvCxnSpPr>
            <p:spPr>
              <a:xfrm flipV="1">
                <a:off x="1427060" y="1955989"/>
                <a:ext cx="706429" cy="309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17CDCB4-0EB1-4A12-A3D8-944FB76CF90D}"/>
                  </a:ext>
                </a:extLst>
              </p:cNvPr>
              <p:cNvCxnSpPr>
                <a:stCxn id="16" idx="6"/>
                <a:endCxn id="25" idx="2"/>
              </p:cNvCxnSpPr>
              <p:nvPr/>
            </p:nvCxnSpPr>
            <p:spPr>
              <a:xfrm>
                <a:off x="1414361" y="1646921"/>
                <a:ext cx="719128" cy="309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B23AA19-BECE-4ED0-BA24-BA270C3E8A37}"/>
                  </a:ext>
                </a:extLst>
              </p:cNvPr>
              <p:cNvCxnSpPr>
                <a:stCxn id="16" idx="6"/>
                <a:endCxn id="26" idx="2"/>
              </p:cNvCxnSpPr>
              <p:nvPr/>
            </p:nvCxnSpPr>
            <p:spPr>
              <a:xfrm>
                <a:off x="1414361" y="1646921"/>
                <a:ext cx="719128" cy="927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BE46795-F157-4F15-93FC-364FA2BC662F}"/>
                  </a:ext>
                </a:extLst>
              </p:cNvPr>
              <p:cNvCxnSpPr>
                <a:stCxn id="24" idx="6"/>
                <a:endCxn id="25" idx="2"/>
              </p:cNvCxnSpPr>
              <p:nvPr/>
            </p:nvCxnSpPr>
            <p:spPr>
              <a:xfrm flipV="1">
                <a:off x="1427060" y="1955989"/>
                <a:ext cx="706429" cy="927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24" name="组合 17423">
              <a:extLst>
                <a:ext uri="{FF2B5EF4-FFF2-40B4-BE49-F238E27FC236}">
                  <a16:creationId xmlns:a16="http://schemas.microsoft.com/office/drawing/2014/main" id="{6E4932A7-BCCE-46BD-A967-789C32176708}"/>
                </a:ext>
              </a:extLst>
            </p:cNvPr>
            <p:cNvGrpSpPr/>
            <p:nvPr/>
          </p:nvGrpSpPr>
          <p:grpSpPr>
            <a:xfrm>
              <a:off x="3508560" y="1616612"/>
              <a:ext cx="719128" cy="1236271"/>
              <a:chOff x="3508560" y="1616612"/>
              <a:chExt cx="719128" cy="1236271"/>
            </a:xfrm>
          </p:grpSpPr>
          <p:cxnSp>
            <p:nvCxnSpPr>
              <p:cNvPr id="48" name="直接连接符 47">
                <a:extLst>
                  <a:ext uri="{FF2B5EF4-FFF2-40B4-BE49-F238E27FC236}">
                    <a16:creationId xmlns:a16="http://schemas.microsoft.com/office/drawing/2014/main" id="{566F37A1-E0FA-40C5-A7EC-A2707AA73042}"/>
                  </a:ext>
                </a:extLst>
              </p:cNvPr>
              <p:cNvCxnSpPr/>
              <p:nvPr/>
            </p:nvCxnSpPr>
            <p:spPr>
              <a:xfrm flipV="1">
                <a:off x="3521259" y="2543816"/>
                <a:ext cx="706429" cy="309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3FACE67-E12C-4B00-8584-F61980100C63}"/>
                  </a:ext>
                </a:extLst>
              </p:cNvPr>
              <p:cNvCxnSpPr/>
              <p:nvPr/>
            </p:nvCxnSpPr>
            <p:spPr>
              <a:xfrm>
                <a:off x="3521259" y="2234748"/>
                <a:ext cx="706429" cy="309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814A8DF-E077-4850-A502-F1F1599E2D95}"/>
                  </a:ext>
                </a:extLst>
              </p:cNvPr>
              <p:cNvCxnSpPr/>
              <p:nvPr/>
            </p:nvCxnSpPr>
            <p:spPr>
              <a:xfrm flipV="1">
                <a:off x="3521259" y="1925680"/>
                <a:ext cx="706429" cy="309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54ED1F6-B18B-4AC2-9590-4A2F4BED829B}"/>
                  </a:ext>
                </a:extLst>
              </p:cNvPr>
              <p:cNvCxnSpPr/>
              <p:nvPr/>
            </p:nvCxnSpPr>
            <p:spPr>
              <a:xfrm>
                <a:off x="3508560" y="1616612"/>
                <a:ext cx="719128" cy="309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2EFAF1B-1BED-407A-87B9-338DF572B2E4}"/>
                  </a:ext>
                </a:extLst>
              </p:cNvPr>
              <p:cNvCxnSpPr/>
              <p:nvPr/>
            </p:nvCxnSpPr>
            <p:spPr>
              <a:xfrm>
                <a:off x="3508560" y="1616612"/>
                <a:ext cx="719128" cy="927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955E32F-2F9E-478C-8FA9-7B100824F4CA}"/>
                  </a:ext>
                </a:extLst>
              </p:cNvPr>
              <p:cNvCxnSpPr/>
              <p:nvPr/>
            </p:nvCxnSpPr>
            <p:spPr>
              <a:xfrm flipV="1">
                <a:off x="3521259" y="1925680"/>
                <a:ext cx="706429" cy="927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23" name="组合 17422">
              <a:extLst>
                <a:ext uri="{FF2B5EF4-FFF2-40B4-BE49-F238E27FC236}">
                  <a16:creationId xmlns:a16="http://schemas.microsoft.com/office/drawing/2014/main" id="{6B23347D-8C1C-44C9-927C-EBCAE8B8896C}"/>
                </a:ext>
              </a:extLst>
            </p:cNvPr>
            <p:cNvGrpSpPr/>
            <p:nvPr/>
          </p:nvGrpSpPr>
          <p:grpSpPr>
            <a:xfrm>
              <a:off x="2469132" y="1646921"/>
              <a:ext cx="706431" cy="1236271"/>
              <a:chOff x="2469132" y="1646921"/>
              <a:chExt cx="706431" cy="1236271"/>
            </a:xfrm>
          </p:grpSpPr>
          <p:cxnSp>
            <p:nvCxnSpPr>
              <p:cNvPr id="46" name="直接连接符 45">
                <a:extLst>
                  <a:ext uri="{FF2B5EF4-FFF2-40B4-BE49-F238E27FC236}">
                    <a16:creationId xmlns:a16="http://schemas.microsoft.com/office/drawing/2014/main" id="{943D43BE-EF35-4A02-BD15-067F6F31668B}"/>
                  </a:ext>
                </a:extLst>
              </p:cNvPr>
              <p:cNvCxnSpPr>
                <a:stCxn id="25" idx="6"/>
                <a:endCxn id="27" idx="2"/>
              </p:cNvCxnSpPr>
              <p:nvPr/>
            </p:nvCxnSpPr>
            <p:spPr>
              <a:xfrm flipV="1">
                <a:off x="2469132" y="1646921"/>
                <a:ext cx="706431" cy="309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B3932A6-9E0E-43A3-9C1E-E6A7E23D42A1}"/>
                  </a:ext>
                </a:extLst>
              </p:cNvPr>
              <p:cNvCxnSpPr>
                <a:stCxn id="25" idx="6"/>
                <a:endCxn id="28" idx="2"/>
              </p:cNvCxnSpPr>
              <p:nvPr/>
            </p:nvCxnSpPr>
            <p:spPr>
              <a:xfrm>
                <a:off x="2469132" y="1955989"/>
                <a:ext cx="706429" cy="309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5E49836-EE0C-49F0-9FFE-A4831B867626}"/>
                  </a:ext>
                </a:extLst>
              </p:cNvPr>
              <p:cNvCxnSpPr>
                <a:stCxn id="26" idx="6"/>
                <a:endCxn id="27" idx="2"/>
              </p:cNvCxnSpPr>
              <p:nvPr/>
            </p:nvCxnSpPr>
            <p:spPr>
              <a:xfrm flipV="1">
                <a:off x="2469132" y="1646921"/>
                <a:ext cx="706431" cy="927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73DACC8-DFA4-418D-8047-A8C90ADEECD4}"/>
                  </a:ext>
                </a:extLst>
              </p:cNvPr>
              <p:cNvCxnSpPr>
                <a:stCxn id="25" idx="6"/>
                <a:endCxn id="29" idx="2"/>
              </p:cNvCxnSpPr>
              <p:nvPr/>
            </p:nvCxnSpPr>
            <p:spPr>
              <a:xfrm>
                <a:off x="2469132" y="1955989"/>
                <a:ext cx="706430" cy="927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1D63CB3-3FD4-4170-AE62-E4271F0E4A2B}"/>
                  </a:ext>
                </a:extLst>
              </p:cNvPr>
              <p:cNvCxnSpPr>
                <a:stCxn id="26" idx="6"/>
                <a:endCxn id="28" idx="2"/>
              </p:cNvCxnSpPr>
              <p:nvPr/>
            </p:nvCxnSpPr>
            <p:spPr>
              <a:xfrm flipV="1">
                <a:off x="2469132" y="2265057"/>
                <a:ext cx="706429" cy="309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B28571B-7D92-429D-9916-C3D6288F99D7}"/>
                  </a:ext>
                </a:extLst>
              </p:cNvPr>
              <p:cNvCxnSpPr>
                <a:stCxn id="26" idx="6"/>
                <a:endCxn id="29" idx="2"/>
              </p:cNvCxnSpPr>
              <p:nvPr/>
            </p:nvCxnSpPr>
            <p:spPr>
              <a:xfrm>
                <a:off x="2469132" y="2574125"/>
                <a:ext cx="706430" cy="309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7408" name="直接连接符 17407">
            <a:extLst>
              <a:ext uri="{FF2B5EF4-FFF2-40B4-BE49-F238E27FC236}">
                <a16:creationId xmlns:a16="http://schemas.microsoft.com/office/drawing/2014/main" id="{454BB73C-E773-452A-A648-03E273F55B91}"/>
              </a:ext>
            </a:extLst>
          </p:cNvPr>
          <p:cNvCxnSpPr>
            <a:cxnSpLocks/>
          </p:cNvCxnSpPr>
          <p:nvPr/>
        </p:nvCxnSpPr>
        <p:spPr>
          <a:xfrm>
            <a:off x="1286654" y="1507078"/>
            <a:ext cx="0" cy="2501407"/>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134FA22-C876-4777-A8C8-7CC115B62A9C}"/>
              </a:ext>
            </a:extLst>
          </p:cNvPr>
          <p:cNvCxnSpPr>
            <a:cxnSpLocks/>
          </p:cNvCxnSpPr>
          <p:nvPr/>
        </p:nvCxnSpPr>
        <p:spPr>
          <a:xfrm>
            <a:off x="2356629" y="1527410"/>
            <a:ext cx="0" cy="2481075"/>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AFF58316-B3FD-4A43-A927-BB3DA9FC39F5}"/>
              </a:ext>
            </a:extLst>
          </p:cNvPr>
          <p:cNvCxnSpPr>
            <a:cxnSpLocks/>
          </p:cNvCxnSpPr>
          <p:nvPr/>
        </p:nvCxnSpPr>
        <p:spPr>
          <a:xfrm>
            <a:off x="3426604" y="1539120"/>
            <a:ext cx="0" cy="2469365"/>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7409" name="矩形 17408">
            <a:extLst>
              <a:ext uri="{FF2B5EF4-FFF2-40B4-BE49-F238E27FC236}">
                <a16:creationId xmlns:a16="http://schemas.microsoft.com/office/drawing/2014/main" id="{6A87276C-1D05-4A36-94B8-9598048E19A9}"/>
              </a:ext>
            </a:extLst>
          </p:cNvPr>
          <p:cNvSpPr/>
          <p:nvPr/>
        </p:nvSpPr>
        <p:spPr>
          <a:xfrm>
            <a:off x="596265" y="3597088"/>
            <a:ext cx="380147" cy="41139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L</a:t>
            </a:r>
            <a:r>
              <a:rPr lang="en-US" altLang="zh-CN" sz="1200" b="1" dirty="0">
                <a:solidFill>
                  <a:schemeClr val="tx1"/>
                </a:solidFill>
              </a:rPr>
              <a:t>0</a:t>
            </a:r>
            <a:endParaRPr lang="zh-CN" altLang="en-US" sz="2000" b="1" dirty="0">
              <a:solidFill>
                <a:schemeClr val="tx1"/>
              </a:solidFill>
            </a:endParaRPr>
          </a:p>
        </p:txBody>
      </p:sp>
      <p:sp>
        <p:nvSpPr>
          <p:cNvPr id="71" name="矩形 70">
            <a:extLst>
              <a:ext uri="{FF2B5EF4-FFF2-40B4-BE49-F238E27FC236}">
                <a16:creationId xmlns:a16="http://schemas.microsoft.com/office/drawing/2014/main" id="{A440AF29-D2E4-4283-8BFD-BCB4A7881412}"/>
              </a:ext>
            </a:extLst>
          </p:cNvPr>
          <p:cNvSpPr/>
          <p:nvPr/>
        </p:nvSpPr>
        <p:spPr>
          <a:xfrm>
            <a:off x="1629744" y="3597088"/>
            <a:ext cx="380147" cy="41139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L</a:t>
            </a:r>
            <a:r>
              <a:rPr lang="en-US" altLang="zh-CN" sz="1200" b="1" dirty="0">
                <a:solidFill>
                  <a:schemeClr val="tx1"/>
                </a:solidFill>
              </a:rPr>
              <a:t>1</a:t>
            </a:r>
            <a:endParaRPr lang="zh-CN" altLang="en-US" sz="2000" b="1" dirty="0">
              <a:solidFill>
                <a:schemeClr val="tx1"/>
              </a:solidFill>
            </a:endParaRPr>
          </a:p>
        </p:txBody>
      </p:sp>
      <p:sp>
        <p:nvSpPr>
          <p:cNvPr id="72" name="矩形 71">
            <a:extLst>
              <a:ext uri="{FF2B5EF4-FFF2-40B4-BE49-F238E27FC236}">
                <a16:creationId xmlns:a16="http://schemas.microsoft.com/office/drawing/2014/main" id="{78D3BBC9-5D98-498B-BBE3-6F4525FEE7FA}"/>
              </a:ext>
            </a:extLst>
          </p:cNvPr>
          <p:cNvSpPr/>
          <p:nvPr/>
        </p:nvSpPr>
        <p:spPr>
          <a:xfrm>
            <a:off x="2663223" y="3597088"/>
            <a:ext cx="380147" cy="4113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L</a:t>
            </a:r>
            <a:r>
              <a:rPr lang="en-US" altLang="zh-CN" sz="1200" b="1" dirty="0">
                <a:solidFill>
                  <a:schemeClr val="tx1"/>
                </a:solidFill>
              </a:rPr>
              <a:t>2</a:t>
            </a:r>
            <a:endParaRPr lang="zh-CN" altLang="en-US" sz="2000" b="1" dirty="0">
              <a:solidFill>
                <a:schemeClr val="tx1"/>
              </a:solidFill>
            </a:endParaRPr>
          </a:p>
        </p:txBody>
      </p:sp>
      <p:sp>
        <p:nvSpPr>
          <p:cNvPr id="73" name="矩形 72">
            <a:extLst>
              <a:ext uri="{FF2B5EF4-FFF2-40B4-BE49-F238E27FC236}">
                <a16:creationId xmlns:a16="http://schemas.microsoft.com/office/drawing/2014/main" id="{2D1AC76E-34D9-48C1-A3AB-29CC1F2780E2}"/>
              </a:ext>
            </a:extLst>
          </p:cNvPr>
          <p:cNvSpPr/>
          <p:nvPr/>
        </p:nvSpPr>
        <p:spPr>
          <a:xfrm>
            <a:off x="3696701" y="3597088"/>
            <a:ext cx="380147" cy="411397"/>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L</a:t>
            </a:r>
            <a:r>
              <a:rPr lang="en-US" altLang="zh-CN" sz="1200" b="1" dirty="0">
                <a:solidFill>
                  <a:schemeClr val="tx1"/>
                </a:solidFill>
              </a:rPr>
              <a:t>3</a:t>
            </a:r>
            <a:endParaRPr lang="zh-CN" altLang="en-US" sz="2000" b="1" dirty="0">
              <a:solidFill>
                <a:schemeClr val="tx1"/>
              </a:solidFill>
            </a:endParaRPr>
          </a:p>
        </p:txBody>
      </p:sp>
      <p:grpSp>
        <p:nvGrpSpPr>
          <p:cNvPr id="17421" name="组合 17420">
            <a:extLst>
              <a:ext uri="{FF2B5EF4-FFF2-40B4-BE49-F238E27FC236}">
                <a16:creationId xmlns:a16="http://schemas.microsoft.com/office/drawing/2014/main" id="{7E8F1530-3D2F-451D-97DE-6BC9C4D7010A}"/>
              </a:ext>
            </a:extLst>
          </p:cNvPr>
          <p:cNvGrpSpPr/>
          <p:nvPr/>
        </p:nvGrpSpPr>
        <p:grpSpPr>
          <a:xfrm>
            <a:off x="7129481" y="712887"/>
            <a:ext cx="3127917" cy="3620949"/>
            <a:chOff x="5605480" y="712886"/>
            <a:chExt cx="3127917" cy="3620949"/>
          </a:xfrm>
        </p:grpSpPr>
        <p:pic>
          <p:nvPicPr>
            <p:cNvPr id="17414" name="Picture 6" descr="Naive DP">
              <a:extLst>
                <a:ext uri="{FF2B5EF4-FFF2-40B4-BE49-F238E27FC236}">
                  <a16:creationId xmlns:a16="http://schemas.microsoft.com/office/drawing/2014/main" id="{6238D8F6-05FB-4A3B-BD0F-136D3185C18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49" r="69156" b="4896"/>
            <a:stretch/>
          </p:blipFill>
          <p:spPr bwMode="auto">
            <a:xfrm>
              <a:off x="5605480" y="771660"/>
              <a:ext cx="3127917" cy="3562175"/>
            </a:xfrm>
            <a:prstGeom prst="rect">
              <a:avLst/>
            </a:prstGeom>
            <a:noFill/>
            <a:extLst>
              <a:ext uri="{909E8E84-426E-40DD-AFC4-6F175D3DCCD1}">
                <a14:hiddenFill xmlns:a14="http://schemas.microsoft.com/office/drawing/2010/main">
                  <a:solidFill>
                    <a:srgbClr val="FFFFFF"/>
                  </a:solidFill>
                </a14:hiddenFill>
              </a:ext>
            </a:extLst>
          </p:spPr>
        </p:pic>
        <p:sp>
          <p:nvSpPr>
            <p:cNvPr id="17420" name="矩形 17419">
              <a:extLst>
                <a:ext uri="{FF2B5EF4-FFF2-40B4-BE49-F238E27FC236}">
                  <a16:creationId xmlns:a16="http://schemas.microsoft.com/office/drawing/2014/main" id="{03E375D8-EE14-4EC6-92F6-8953874DF889}"/>
                </a:ext>
              </a:extLst>
            </p:cNvPr>
            <p:cNvSpPr/>
            <p:nvPr/>
          </p:nvSpPr>
          <p:spPr>
            <a:xfrm>
              <a:off x="5605480" y="712886"/>
              <a:ext cx="1621149" cy="400110"/>
            </a:xfrm>
            <a:prstGeom prst="rect">
              <a:avLst/>
            </a:prstGeom>
          </p:spPr>
          <p:txBody>
            <a:bodyPr wrap="none">
              <a:spAutoFit/>
            </a:bodyPr>
            <a:lstStyle/>
            <a:p>
              <a:pPr marL="285750" indent="-285750">
                <a:buFont typeface="Wingdings" panose="05000000000000000000" pitchFamily="2" charset="2"/>
                <a:buChar char="n"/>
              </a:pPr>
              <a:r>
                <a:rPr lang="en-US" altLang="zh-CN" sz="2000" b="1" dirty="0">
                  <a:latin typeface="Arial" panose="020B0604020202020204" pitchFamily="34" charset="0"/>
                  <a:cs typeface="Arial" panose="020B0604020202020204" pitchFamily="34" charset="0"/>
                </a:rPr>
                <a:t>W</a:t>
              </a:r>
              <a:r>
                <a:rPr lang="zh-CN" altLang="en-US" sz="2000" b="1" dirty="0">
                  <a:latin typeface="Arial" panose="020B0604020202020204" pitchFamily="34" charset="0"/>
                  <a:cs typeface="Arial" panose="020B0604020202020204" pitchFamily="34" charset="0"/>
                </a:rPr>
                <a:t>orkflow</a:t>
              </a:r>
            </a:p>
          </p:txBody>
        </p:sp>
      </p:grpSp>
      <p:sp>
        <p:nvSpPr>
          <p:cNvPr id="17426" name="矩形 17425">
            <a:extLst>
              <a:ext uri="{FF2B5EF4-FFF2-40B4-BE49-F238E27FC236}">
                <a16:creationId xmlns:a16="http://schemas.microsoft.com/office/drawing/2014/main" id="{BA3DEF77-357F-4060-8438-63436094E146}"/>
              </a:ext>
            </a:extLst>
          </p:cNvPr>
          <p:cNvSpPr/>
          <p:nvPr/>
        </p:nvSpPr>
        <p:spPr>
          <a:xfrm>
            <a:off x="1523999" y="4117545"/>
            <a:ext cx="2738763" cy="369332"/>
          </a:xfrm>
          <a:prstGeom prst="rect">
            <a:avLst/>
          </a:prstGeom>
        </p:spPr>
        <p:txBody>
          <a:bodyPr wrap="none">
            <a:spAutoFit/>
          </a:bodyPr>
          <a:lstStyle/>
          <a:p>
            <a:pPr marL="285750" indent="-285750">
              <a:buFont typeface="Wingdings" panose="05000000000000000000" pitchFamily="2" charset="2"/>
              <a:buChar char="n"/>
            </a:pPr>
            <a:r>
              <a:rPr lang="en-US" altLang="zh-CN" b="1" dirty="0">
                <a:solidFill>
                  <a:srgbClr val="31424E"/>
                </a:solidFill>
                <a:latin typeface="microsoft yahei" panose="020B0503020204020204" pitchFamily="34" charset="-122"/>
                <a:ea typeface="microsoft yahei" panose="020B0503020204020204" pitchFamily="34" charset="-122"/>
              </a:rPr>
              <a:t>Pipeline parallelism</a:t>
            </a:r>
            <a:endParaRPr lang="zh-CN" altLang="en-US" b="1" dirty="0"/>
          </a:p>
        </p:txBody>
      </p:sp>
      <p:pic>
        <p:nvPicPr>
          <p:cNvPr id="4" name="图片 3">
            <a:extLst>
              <a:ext uri="{FF2B5EF4-FFF2-40B4-BE49-F238E27FC236}">
                <a16:creationId xmlns:a16="http://schemas.microsoft.com/office/drawing/2014/main" id="{D096FC42-D074-C8B4-ED24-F3FD8C071BC6}"/>
              </a:ext>
            </a:extLst>
          </p:cNvPr>
          <p:cNvPicPr>
            <a:picLocks noChangeAspect="1"/>
          </p:cNvPicPr>
          <p:nvPr/>
        </p:nvPicPr>
        <p:blipFill>
          <a:blip r:embed="rId4"/>
          <a:stretch>
            <a:fillRect/>
          </a:stretch>
        </p:blipFill>
        <p:spPr>
          <a:xfrm>
            <a:off x="7999290" y="91353"/>
            <a:ext cx="3609145" cy="658425"/>
          </a:xfrm>
          <a:prstGeom prst="rect">
            <a:avLst/>
          </a:prstGeom>
        </p:spPr>
      </p:pic>
      <p:sp>
        <p:nvSpPr>
          <p:cNvPr id="5" name="object 3">
            <a:extLst>
              <a:ext uri="{FF2B5EF4-FFF2-40B4-BE49-F238E27FC236}">
                <a16:creationId xmlns:a16="http://schemas.microsoft.com/office/drawing/2014/main" id="{B5841A9C-2622-3681-70DC-1B77503EBF6F}"/>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8.3.3 </a:t>
            </a:r>
            <a:r>
              <a:rPr lang="zh-CN" altLang="en-US" sz="3200" dirty="0">
                <a:solidFill>
                  <a:srgbClr val="0070C0"/>
                </a:solidFill>
                <a:latin typeface="微软雅黑" panose="020B0503020204020204" pitchFamily="34" charset="-122"/>
                <a:ea typeface="微软雅黑" panose="020B0503020204020204" pitchFamily="34" charset="-122"/>
              </a:rPr>
              <a:t>可扩展训练技术</a:t>
            </a:r>
          </a:p>
        </p:txBody>
      </p:sp>
      <p:sp>
        <p:nvSpPr>
          <p:cNvPr id="6" name="文本框 5">
            <a:extLst>
              <a:ext uri="{FF2B5EF4-FFF2-40B4-BE49-F238E27FC236}">
                <a16:creationId xmlns:a16="http://schemas.microsoft.com/office/drawing/2014/main" id="{3688158A-A9FB-6C68-6178-A1483CE7DBB6}"/>
              </a:ext>
            </a:extLst>
          </p:cNvPr>
          <p:cNvSpPr txBox="1"/>
          <p:nvPr/>
        </p:nvSpPr>
        <p:spPr>
          <a:xfrm>
            <a:off x="149225" y="985930"/>
            <a:ext cx="3704317"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模型并行</a:t>
            </a:r>
          </a:p>
        </p:txBody>
      </p:sp>
    </p:spTree>
    <p:extLst>
      <p:ext uri="{BB962C8B-B14F-4D97-AF65-F5344CB8AC3E}">
        <p14:creationId xmlns:p14="http://schemas.microsoft.com/office/powerpoint/2010/main" val="256234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25"/>
                                        </p:tgtEl>
                                        <p:attrNameLst>
                                          <p:attrName>style.visibility</p:attrName>
                                        </p:attrNameLst>
                                      </p:cBhvr>
                                      <p:to>
                                        <p:strVal val="visible"/>
                                      </p:to>
                                    </p:set>
                                    <p:animEffect transition="in" filter="wipe(left)">
                                      <p:cBhvr>
                                        <p:cTn id="7" dur="500"/>
                                        <p:tgtEl>
                                          <p:spTgt spid="174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408"/>
                                        </p:tgtEl>
                                        <p:attrNameLst>
                                          <p:attrName>style.visibility</p:attrName>
                                        </p:attrNameLst>
                                      </p:cBhvr>
                                      <p:to>
                                        <p:strVal val="visible"/>
                                      </p:to>
                                    </p:set>
                                    <p:animEffect transition="in" filter="wipe(up)">
                                      <p:cBhvr>
                                        <p:cTn id="12" dur="500"/>
                                        <p:tgtEl>
                                          <p:spTgt spid="17408"/>
                                        </p:tgtEl>
                                      </p:cBhvr>
                                    </p:animEffect>
                                  </p:childTnLst>
                                </p:cTn>
                              </p:par>
                              <p:par>
                                <p:cTn id="13" presetID="22" presetClass="entr" presetSubtype="1"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up)">
                                      <p:cBhvr>
                                        <p:cTn id="15" dur="500"/>
                                        <p:tgtEl>
                                          <p:spTgt spid="68"/>
                                        </p:tgtEl>
                                      </p:cBhvr>
                                    </p:animEffect>
                                  </p:childTnLst>
                                </p:cTn>
                              </p:par>
                              <p:par>
                                <p:cTn id="16" presetID="22" presetClass="entr" presetSubtype="1" fill="hold"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up)">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409"/>
                                        </p:tgtEl>
                                        <p:attrNameLst>
                                          <p:attrName>style.visibility</p:attrName>
                                        </p:attrNameLst>
                                      </p:cBhvr>
                                      <p:to>
                                        <p:strVal val="visible"/>
                                      </p:to>
                                    </p:set>
                                    <p:animEffect transition="in" filter="fade">
                                      <p:cBhvr>
                                        <p:cTn id="32" dur="500"/>
                                        <p:tgtEl>
                                          <p:spTgt spid="1740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421"/>
                                        </p:tgtEl>
                                        <p:attrNameLst>
                                          <p:attrName>style.visibility</p:attrName>
                                        </p:attrNameLst>
                                      </p:cBhvr>
                                      <p:to>
                                        <p:strVal val="visible"/>
                                      </p:to>
                                    </p:set>
                                    <p:animEffect transition="in" filter="fade">
                                      <p:cBhvr>
                                        <p:cTn id="37" dur="500"/>
                                        <p:tgtEl>
                                          <p:spTgt spid="174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426"/>
                                        </p:tgtEl>
                                        <p:attrNameLst>
                                          <p:attrName>style.visibility</p:attrName>
                                        </p:attrNameLst>
                                      </p:cBhvr>
                                      <p:to>
                                        <p:strVal val="visible"/>
                                      </p:to>
                                    </p:set>
                                    <p:animEffect transition="in" filter="fade">
                                      <p:cBhvr>
                                        <p:cTn id="42" dur="500"/>
                                        <p:tgtEl>
                                          <p:spTgt spid="17426"/>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 grpId="0" animBg="1"/>
      <p:bldP spid="71" grpId="0" animBg="1"/>
      <p:bldP spid="72" grpId="0" animBg="1"/>
      <p:bldP spid="73" grpId="0" animBg="1"/>
      <p:bldP spid="174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张量模型并行详解 | 深度学习分布式训练专题">
            <a:extLst>
              <a:ext uri="{FF2B5EF4-FFF2-40B4-BE49-F238E27FC236}">
                <a16:creationId xmlns:a16="http://schemas.microsoft.com/office/drawing/2014/main" id="{B4E959F4-FA23-40E7-B007-BDA5E2B447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189" b="1650"/>
          <a:stretch/>
        </p:blipFill>
        <p:spPr bwMode="auto">
          <a:xfrm>
            <a:off x="1566208" y="4188803"/>
            <a:ext cx="7985512" cy="243114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北大校友“炼丹”分享：OpenAI如何训练千亿级模型？">
            <a:extLst>
              <a:ext uri="{FF2B5EF4-FFF2-40B4-BE49-F238E27FC236}">
                <a16:creationId xmlns:a16="http://schemas.microsoft.com/office/drawing/2014/main" id="{70719BD1-4CFC-4621-897F-22209E3A4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37500"/>
            <a:ext cx="9144000" cy="326866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55D1C124-B6A1-4084-B35B-5E8262F4B517}"/>
              </a:ext>
            </a:extLst>
          </p:cNvPr>
          <p:cNvSpPr/>
          <p:nvPr/>
        </p:nvSpPr>
        <p:spPr>
          <a:xfrm>
            <a:off x="0" y="6581001"/>
            <a:ext cx="8748412" cy="276999"/>
          </a:xfrm>
          <a:prstGeom prst="rect">
            <a:avLst/>
          </a:prstGeom>
        </p:spPr>
        <p:txBody>
          <a:bodyPr wrap="square">
            <a:spAutoFit/>
          </a:bodyPr>
          <a:lstStyle/>
          <a:p>
            <a:pPr marL="285750" indent="-285750">
              <a:buFont typeface="Wingdings" panose="05000000000000000000" pitchFamily="2" charset="2"/>
              <a:buChar char="p"/>
            </a:pPr>
            <a:r>
              <a:rPr lang="en-US" altLang="zh-CN" sz="1200" dirty="0">
                <a:solidFill>
                  <a:srgbClr val="31424E"/>
                </a:solidFill>
                <a:latin typeface="microsoft yahei" panose="020B0503020204020204" pitchFamily="34" charset="-122"/>
                <a:ea typeface="microsoft yahei" panose="020B0503020204020204" pitchFamily="34" charset="-122"/>
              </a:rPr>
              <a:t>Lilian Weng </a:t>
            </a:r>
            <a:r>
              <a:rPr lang="en-US" altLang="zh-CN" sz="1200" dirty="0" err="1">
                <a:solidFill>
                  <a:srgbClr val="31424E"/>
                </a:solidFill>
                <a:latin typeface="microsoft yahei" panose="020B0503020204020204" pitchFamily="34" charset="-122"/>
                <a:ea typeface="microsoft yahei" panose="020B0503020204020204" pitchFamily="34" charset="-122"/>
              </a:rPr>
              <a:t>OpenAI</a:t>
            </a:r>
            <a:r>
              <a:rPr lang="zh-CN" altLang="en-US" sz="1200" dirty="0">
                <a:solidFill>
                  <a:srgbClr val="31424E"/>
                </a:solidFill>
                <a:latin typeface="microsoft yahei" panose="020B0503020204020204" pitchFamily="34" charset="-122"/>
                <a:ea typeface="microsoft yahei" panose="020B0503020204020204" pitchFamily="34" charset="-122"/>
              </a:rPr>
              <a:t>应用人工智能研究负责人，北大校友，个人主页</a:t>
            </a:r>
            <a:r>
              <a:rPr lang="en-US" altLang="zh-CN" sz="1200" dirty="0">
                <a:solidFill>
                  <a:srgbClr val="31424E"/>
                </a:solidFill>
                <a:latin typeface="microsoft yahei" panose="020B0503020204020204" pitchFamily="34" charset="-122"/>
                <a:ea typeface="microsoft yahei" panose="020B0503020204020204" pitchFamily="34" charset="-122"/>
              </a:rPr>
              <a:t>: https://lilianweng.github.io/lil-log/</a:t>
            </a:r>
            <a:endParaRPr lang="zh-CN" altLang="en-US" sz="1200" dirty="0"/>
          </a:p>
        </p:txBody>
      </p:sp>
      <p:cxnSp>
        <p:nvCxnSpPr>
          <p:cNvPr id="3" name="直接连接符 2">
            <a:extLst>
              <a:ext uri="{FF2B5EF4-FFF2-40B4-BE49-F238E27FC236}">
                <a16:creationId xmlns:a16="http://schemas.microsoft.com/office/drawing/2014/main" id="{CFF5EA11-66EF-4195-831B-34A40BC62585}"/>
              </a:ext>
            </a:extLst>
          </p:cNvPr>
          <p:cNvCxnSpPr>
            <a:cxnSpLocks/>
          </p:cNvCxnSpPr>
          <p:nvPr/>
        </p:nvCxnSpPr>
        <p:spPr>
          <a:xfrm>
            <a:off x="2216192" y="2275031"/>
            <a:ext cx="24725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D5BDA5B-B58E-4EE9-A18F-4E6FB1ACC680}"/>
              </a:ext>
            </a:extLst>
          </p:cNvPr>
          <p:cNvCxnSpPr>
            <a:cxnSpLocks/>
          </p:cNvCxnSpPr>
          <p:nvPr/>
        </p:nvCxnSpPr>
        <p:spPr>
          <a:xfrm>
            <a:off x="6588827" y="2275031"/>
            <a:ext cx="29628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786E985-B637-4FBB-9001-266AF74C00DF}"/>
              </a:ext>
            </a:extLst>
          </p:cNvPr>
          <p:cNvPicPr>
            <a:picLocks noChangeAspect="1"/>
          </p:cNvPicPr>
          <p:nvPr/>
        </p:nvPicPr>
        <p:blipFill>
          <a:blip r:embed="rId4"/>
          <a:stretch>
            <a:fillRect/>
          </a:stretch>
        </p:blipFill>
        <p:spPr>
          <a:xfrm>
            <a:off x="6622352" y="3693388"/>
            <a:ext cx="4148020" cy="514717"/>
          </a:xfrm>
          <a:prstGeom prst="rect">
            <a:avLst/>
          </a:prstGeom>
        </p:spPr>
      </p:pic>
      <p:pic>
        <p:nvPicPr>
          <p:cNvPr id="15" name="图片 14">
            <a:extLst>
              <a:ext uri="{FF2B5EF4-FFF2-40B4-BE49-F238E27FC236}">
                <a16:creationId xmlns:a16="http://schemas.microsoft.com/office/drawing/2014/main" id="{1F0B6A19-FFEF-480E-AF41-27837F47B394}"/>
              </a:ext>
            </a:extLst>
          </p:cNvPr>
          <p:cNvPicPr>
            <a:picLocks noChangeAspect="1"/>
          </p:cNvPicPr>
          <p:nvPr/>
        </p:nvPicPr>
        <p:blipFill>
          <a:blip r:embed="rId5"/>
          <a:stretch>
            <a:fillRect/>
          </a:stretch>
        </p:blipFill>
        <p:spPr>
          <a:xfrm>
            <a:off x="1668580" y="3418010"/>
            <a:ext cx="3304944" cy="884657"/>
          </a:xfrm>
          <a:prstGeom prst="rect">
            <a:avLst/>
          </a:prstGeom>
        </p:spPr>
      </p:pic>
      <p:pic>
        <p:nvPicPr>
          <p:cNvPr id="16" name="图片 15">
            <a:extLst>
              <a:ext uri="{FF2B5EF4-FFF2-40B4-BE49-F238E27FC236}">
                <a16:creationId xmlns:a16="http://schemas.microsoft.com/office/drawing/2014/main" id="{860B3164-0481-1D57-F8E3-37EF849A3C2B}"/>
              </a:ext>
            </a:extLst>
          </p:cNvPr>
          <p:cNvPicPr>
            <a:picLocks noChangeAspect="1"/>
          </p:cNvPicPr>
          <p:nvPr/>
        </p:nvPicPr>
        <p:blipFill>
          <a:blip r:embed="rId6"/>
          <a:stretch>
            <a:fillRect/>
          </a:stretch>
        </p:blipFill>
        <p:spPr>
          <a:xfrm>
            <a:off x="7999290" y="91353"/>
            <a:ext cx="3609145" cy="658425"/>
          </a:xfrm>
          <a:prstGeom prst="rect">
            <a:avLst/>
          </a:prstGeom>
        </p:spPr>
      </p:pic>
      <p:sp>
        <p:nvSpPr>
          <p:cNvPr id="2" name="object 3">
            <a:extLst>
              <a:ext uri="{FF2B5EF4-FFF2-40B4-BE49-F238E27FC236}">
                <a16:creationId xmlns:a16="http://schemas.microsoft.com/office/drawing/2014/main" id="{04F35B6D-8A7B-11D7-C7A6-B01B34003AF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8.3.3 </a:t>
            </a:r>
            <a:r>
              <a:rPr lang="zh-CN" altLang="en-US" sz="3200" dirty="0">
                <a:solidFill>
                  <a:srgbClr val="0070C0"/>
                </a:solidFill>
                <a:latin typeface="微软雅黑" panose="020B0503020204020204" pitchFamily="34" charset="-122"/>
                <a:ea typeface="微软雅黑" panose="020B0503020204020204" pitchFamily="34" charset="-122"/>
              </a:rPr>
              <a:t>可扩展训练技术</a:t>
            </a:r>
          </a:p>
        </p:txBody>
      </p:sp>
      <p:sp>
        <p:nvSpPr>
          <p:cNvPr id="4" name="文本框 3">
            <a:extLst>
              <a:ext uri="{FF2B5EF4-FFF2-40B4-BE49-F238E27FC236}">
                <a16:creationId xmlns:a16="http://schemas.microsoft.com/office/drawing/2014/main" id="{0C5A70D5-44A1-0AD7-184A-96F04DAA2F5D}"/>
              </a:ext>
            </a:extLst>
          </p:cNvPr>
          <p:cNvSpPr txBox="1"/>
          <p:nvPr/>
        </p:nvSpPr>
        <p:spPr>
          <a:xfrm>
            <a:off x="149225" y="985930"/>
            <a:ext cx="3704317"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张量并行</a:t>
            </a:r>
          </a:p>
        </p:txBody>
      </p:sp>
    </p:spTree>
    <p:extLst>
      <p:ext uri="{BB962C8B-B14F-4D97-AF65-F5344CB8AC3E}">
        <p14:creationId xmlns:p14="http://schemas.microsoft.com/office/powerpoint/2010/main" val="334245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436"/>
                                        </p:tgtEl>
                                        <p:attrNameLst>
                                          <p:attrName>style.visibility</p:attrName>
                                        </p:attrNameLst>
                                      </p:cBhvr>
                                      <p:to>
                                        <p:strVal val="visible"/>
                                      </p:to>
                                    </p:set>
                                    <p:animEffect transition="in" filter="fade">
                                      <p:cBhvr>
                                        <p:cTn id="23"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117F17-479D-4A0E-A926-61CF25621ADA}"/>
              </a:ext>
            </a:extLst>
          </p:cNvPr>
          <p:cNvPicPr>
            <a:picLocks noChangeAspect="1"/>
          </p:cNvPicPr>
          <p:nvPr/>
        </p:nvPicPr>
        <p:blipFill>
          <a:blip r:embed="rId3"/>
          <a:stretch>
            <a:fillRect/>
          </a:stretch>
        </p:blipFill>
        <p:spPr>
          <a:xfrm>
            <a:off x="2781543" y="2659718"/>
            <a:ext cx="7700779" cy="3682982"/>
          </a:xfrm>
          <a:prstGeom prst="rect">
            <a:avLst/>
          </a:prstGeom>
        </p:spPr>
      </p:pic>
      <p:sp>
        <p:nvSpPr>
          <p:cNvPr id="15" name="矩形 14">
            <a:extLst>
              <a:ext uri="{FF2B5EF4-FFF2-40B4-BE49-F238E27FC236}">
                <a16:creationId xmlns:a16="http://schemas.microsoft.com/office/drawing/2014/main" id="{2D5C9B6E-6053-4AD4-8C59-90197DE4DC2B}"/>
              </a:ext>
            </a:extLst>
          </p:cNvPr>
          <p:cNvSpPr/>
          <p:nvPr/>
        </p:nvSpPr>
        <p:spPr>
          <a:xfrm>
            <a:off x="0" y="6401050"/>
            <a:ext cx="12087225" cy="461665"/>
          </a:xfrm>
          <a:prstGeom prst="rect">
            <a:avLst/>
          </a:prstGeom>
        </p:spPr>
        <p:txBody>
          <a:bodyPr wrap="square">
            <a:spAutoFit/>
          </a:bodyPr>
          <a:lstStyle/>
          <a:p>
            <a:pPr marL="285750" indent="-285750" algn="just">
              <a:buFont typeface="Wingdings" panose="05000000000000000000" pitchFamily="2" charset="2"/>
              <a:buChar char="p"/>
            </a:pPr>
            <a:r>
              <a:rPr lang="en-US" altLang="zh-CN" sz="1200" dirty="0">
                <a:solidFill>
                  <a:srgbClr val="222222"/>
                </a:solidFill>
                <a:latin typeface="Arial" panose="020B0604020202020204" pitchFamily="34" charset="0"/>
              </a:rPr>
              <a:t>Narayanan D, </a:t>
            </a:r>
            <a:r>
              <a:rPr lang="en-US" altLang="zh-CN" sz="1200" dirty="0" err="1">
                <a:solidFill>
                  <a:srgbClr val="222222"/>
                </a:solidFill>
                <a:latin typeface="Arial" panose="020B0604020202020204" pitchFamily="34" charset="0"/>
              </a:rPr>
              <a:t>Shoeybi</a:t>
            </a:r>
            <a:r>
              <a:rPr lang="en-US" altLang="zh-CN" sz="1200" dirty="0">
                <a:solidFill>
                  <a:srgbClr val="222222"/>
                </a:solidFill>
                <a:latin typeface="Arial" panose="020B0604020202020204" pitchFamily="34" charset="0"/>
              </a:rPr>
              <a:t> M, Casper J, et al. Efficient large-scale language model training on </a:t>
            </a:r>
            <a:r>
              <a:rPr lang="en-US" altLang="zh-CN" sz="1200" dirty="0" err="1">
                <a:solidFill>
                  <a:srgbClr val="222222"/>
                </a:solidFill>
                <a:latin typeface="Arial" panose="020B0604020202020204" pitchFamily="34" charset="0"/>
              </a:rPr>
              <a:t>gpu</a:t>
            </a:r>
            <a:r>
              <a:rPr lang="en-US" altLang="zh-CN" sz="1200" dirty="0">
                <a:solidFill>
                  <a:srgbClr val="222222"/>
                </a:solidFill>
                <a:latin typeface="Arial" panose="020B0604020202020204" pitchFamily="34" charset="0"/>
              </a:rPr>
              <a:t> clusters using </a:t>
            </a:r>
            <a:r>
              <a:rPr lang="en-US" altLang="zh-CN" sz="1200" dirty="0" err="1">
                <a:solidFill>
                  <a:srgbClr val="222222"/>
                </a:solidFill>
                <a:latin typeface="Arial" panose="020B0604020202020204" pitchFamily="34" charset="0"/>
              </a:rPr>
              <a:t>megatron-lm</a:t>
            </a:r>
            <a:r>
              <a:rPr lang="en-US" altLang="zh-CN" sz="1200" dirty="0">
                <a:solidFill>
                  <a:srgbClr val="222222"/>
                </a:solidFill>
                <a:latin typeface="Arial" panose="020B0604020202020204" pitchFamily="34" charset="0"/>
              </a:rPr>
              <a:t>[C] //Proceedings of the International Conference for High Performance Computing, Networking, Storage and Analysis. 2021: 1-15.</a:t>
            </a:r>
            <a:endParaRPr lang="zh-CN" altLang="en-US" sz="1200" dirty="0"/>
          </a:p>
        </p:txBody>
      </p:sp>
      <p:pic>
        <p:nvPicPr>
          <p:cNvPr id="16" name="Picture 2" descr="http://www.juyang.co/wordpress/wp-content/uploads/mp-dp.png">
            <a:extLst>
              <a:ext uri="{FF2B5EF4-FFF2-40B4-BE49-F238E27FC236}">
                <a16:creationId xmlns:a16="http://schemas.microsoft.com/office/drawing/2014/main" id="{83D253B4-674C-44EB-A4D0-BD419F4C959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93" t="32779" b="19530"/>
          <a:stretch/>
        </p:blipFill>
        <p:spPr bwMode="auto">
          <a:xfrm>
            <a:off x="2242994" y="1074897"/>
            <a:ext cx="3738566" cy="153041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EB8207CD-77DA-45D4-9DC3-7BA0A81F15A7}"/>
              </a:ext>
            </a:extLst>
          </p:cNvPr>
          <p:cNvGrpSpPr/>
          <p:nvPr/>
        </p:nvGrpSpPr>
        <p:grpSpPr>
          <a:xfrm>
            <a:off x="7336773" y="1211233"/>
            <a:ext cx="2058055" cy="1527503"/>
            <a:chOff x="5550229" y="1155130"/>
            <a:chExt cx="2058055" cy="1527503"/>
          </a:xfrm>
        </p:grpSpPr>
        <p:pic>
          <p:nvPicPr>
            <p:cNvPr id="23554" name="Picture 2" descr="集群服务器托管的主要优势是什么">
              <a:extLst>
                <a:ext uri="{FF2B5EF4-FFF2-40B4-BE49-F238E27FC236}">
                  <a16:creationId xmlns:a16="http://schemas.microsoft.com/office/drawing/2014/main" id="{F019768A-5E2B-4098-8334-913570989E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0229" y="1155130"/>
              <a:ext cx="2058055" cy="11555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8AB7207-16E3-4638-99D8-163AE0ADBD4E}"/>
                </a:ext>
              </a:extLst>
            </p:cNvPr>
            <p:cNvSpPr txBox="1"/>
            <p:nvPr/>
          </p:nvSpPr>
          <p:spPr>
            <a:xfrm>
              <a:off x="6007625" y="2313301"/>
              <a:ext cx="1143262"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DGX</a:t>
              </a:r>
              <a:r>
                <a:rPr lang="zh-CN" altLang="en-US" dirty="0">
                  <a:latin typeface="微软雅黑" panose="020B0503020204020204" pitchFamily="34" charset="-122"/>
                  <a:ea typeface="微软雅黑" panose="020B0503020204020204" pitchFamily="34" charset="-122"/>
                </a:rPr>
                <a:t>集群</a:t>
              </a:r>
            </a:p>
          </p:txBody>
        </p:sp>
      </p:grpSp>
      <p:sp>
        <p:nvSpPr>
          <p:cNvPr id="6" name="箭头: 右 5">
            <a:extLst>
              <a:ext uri="{FF2B5EF4-FFF2-40B4-BE49-F238E27FC236}">
                <a16:creationId xmlns:a16="http://schemas.microsoft.com/office/drawing/2014/main" id="{EA7E8B95-998E-421A-9FAE-BC85B2916AA9}"/>
              </a:ext>
            </a:extLst>
          </p:cNvPr>
          <p:cNvSpPr/>
          <p:nvPr/>
        </p:nvSpPr>
        <p:spPr>
          <a:xfrm>
            <a:off x="6218128" y="1977195"/>
            <a:ext cx="893427" cy="553353"/>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部署</a:t>
            </a:r>
          </a:p>
        </p:txBody>
      </p:sp>
      <p:sp>
        <p:nvSpPr>
          <p:cNvPr id="7" name="矩形 6">
            <a:extLst>
              <a:ext uri="{FF2B5EF4-FFF2-40B4-BE49-F238E27FC236}">
                <a16:creationId xmlns:a16="http://schemas.microsoft.com/office/drawing/2014/main" id="{4EF7A8AE-CF29-41AF-B857-799473B36D6A}"/>
              </a:ext>
            </a:extLst>
          </p:cNvPr>
          <p:cNvSpPr/>
          <p:nvPr/>
        </p:nvSpPr>
        <p:spPr>
          <a:xfrm>
            <a:off x="5129122" y="1977195"/>
            <a:ext cx="863788" cy="62410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2DEC43F-E376-4405-947C-4EA8CBED11BB}"/>
              </a:ext>
            </a:extLst>
          </p:cNvPr>
          <p:cNvSpPr/>
          <p:nvPr/>
        </p:nvSpPr>
        <p:spPr>
          <a:xfrm>
            <a:off x="5963302" y="1605653"/>
            <a:ext cx="1391728" cy="369332"/>
          </a:xfrm>
          <a:prstGeom prst="rect">
            <a:avLst/>
          </a:prstGeom>
        </p:spPr>
        <p:txBody>
          <a:bodyPr wrap="none">
            <a:spAutoFit/>
          </a:bodyPr>
          <a:lstStyle/>
          <a:p>
            <a:r>
              <a:rPr lang="zh-CN" altLang="en-US" b="1" kern="0" dirty="0">
                <a:ea typeface="微软雅黑" panose="020B0503020204020204" pitchFamily="34" charset="-122"/>
              </a:rPr>
              <a:t>① 数据并行</a:t>
            </a:r>
            <a:endParaRPr lang="zh-CN" altLang="en-US" dirty="0"/>
          </a:p>
        </p:txBody>
      </p:sp>
      <p:sp>
        <p:nvSpPr>
          <p:cNvPr id="21" name="箭头: 右 20">
            <a:extLst>
              <a:ext uri="{FF2B5EF4-FFF2-40B4-BE49-F238E27FC236}">
                <a16:creationId xmlns:a16="http://schemas.microsoft.com/office/drawing/2014/main" id="{673A1273-D264-4485-B951-8F229150F52F}"/>
              </a:ext>
            </a:extLst>
          </p:cNvPr>
          <p:cNvSpPr/>
          <p:nvPr/>
        </p:nvSpPr>
        <p:spPr>
          <a:xfrm rot="5400000">
            <a:off x="9575592" y="2355290"/>
            <a:ext cx="564666" cy="5533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07496287-BA34-4CF0-9AFB-840D2C1082AA}"/>
              </a:ext>
            </a:extLst>
          </p:cNvPr>
          <p:cNvSpPr/>
          <p:nvPr/>
        </p:nvSpPr>
        <p:spPr>
          <a:xfrm>
            <a:off x="9167637" y="1961426"/>
            <a:ext cx="1391728" cy="369332"/>
          </a:xfrm>
          <a:prstGeom prst="rect">
            <a:avLst/>
          </a:prstGeom>
        </p:spPr>
        <p:txBody>
          <a:bodyPr wrap="none">
            <a:spAutoFit/>
          </a:bodyPr>
          <a:lstStyle/>
          <a:p>
            <a:r>
              <a:rPr lang="zh-CN" altLang="en-US" b="1" kern="0" dirty="0">
                <a:ea typeface="微软雅黑" panose="020B0503020204020204" pitchFamily="34" charset="-122"/>
              </a:rPr>
              <a:t>② 模型并行</a:t>
            </a:r>
            <a:endParaRPr lang="zh-CN" altLang="en-US" dirty="0"/>
          </a:p>
        </p:txBody>
      </p:sp>
      <p:sp>
        <p:nvSpPr>
          <p:cNvPr id="19" name="矩形 18">
            <a:extLst>
              <a:ext uri="{FF2B5EF4-FFF2-40B4-BE49-F238E27FC236}">
                <a16:creationId xmlns:a16="http://schemas.microsoft.com/office/drawing/2014/main" id="{E2F0B789-50A5-47B4-9F34-EE0B4BD98BF1}"/>
              </a:ext>
            </a:extLst>
          </p:cNvPr>
          <p:cNvSpPr/>
          <p:nvPr/>
        </p:nvSpPr>
        <p:spPr>
          <a:xfrm>
            <a:off x="2845042" y="2853714"/>
            <a:ext cx="3644900" cy="14034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DC2C9DD-029A-4BE2-BC12-A3E1DB057A3C}"/>
              </a:ext>
            </a:extLst>
          </p:cNvPr>
          <p:cNvSpPr/>
          <p:nvPr/>
        </p:nvSpPr>
        <p:spPr>
          <a:xfrm>
            <a:off x="6788393" y="2853714"/>
            <a:ext cx="3644900" cy="14034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C7C09A5-032A-4E47-B341-F9BE3A9018EE}"/>
              </a:ext>
            </a:extLst>
          </p:cNvPr>
          <p:cNvSpPr/>
          <p:nvPr/>
        </p:nvSpPr>
        <p:spPr>
          <a:xfrm>
            <a:off x="3407018" y="4831026"/>
            <a:ext cx="6600824" cy="15442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9F64C0C-20EE-4543-A750-57FD56DACE36}"/>
              </a:ext>
            </a:extLst>
          </p:cNvPr>
          <p:cNvSpPr/>
          <p:nvPr/>
        </p:nvSpPr>
        <p:spPr>
          <a:xfrm>
            <a:off x="1524000" y="5061268"/>
            <a:ext cx="1790560" cy="1238802"/>
          </a:xfrm>
          <a:prstGeom prst="rect">
            <a:avLst/>
          </a:prstGeom>
        </p:spPr>
        <p:txBody>
          <a:bodyPr wrap="square">
            <a:spAutoFit/>
          </a:bodyPr>
          <a:lstStyle/>
          <a:p>
            <a:r>
              <a:rPr lang="zh-CN" altLang="en-US" b="1" kern="0" dirty="0">
                <a:ea typeface="微软雅黑" panose="020B0503020204020204" pitchFamily="34" charset="-122"/>
              </a:rPr>
              <a:t>② 拆分为</a:t>
            </a:r>
            <a:r>
              <a:rPr lang="en-US" altLang="zh-CN" b="1" kern="0" dirty="0">
                <a:ea typeface="微软雅黑" panose="020B0503020204020204" pitchFamily="34" charset="-122"/>
              </a:rPr>
              <a:t>8</a:t>
            </a:r>
            <a:r>
              <a:rPr lang="zh-CN" altLang="en-US" b="1" kern="0" dirty="0">
                <a:ea typeface="微软雅黑" panose="020B0503020204020204" pitchFamily="34" charset="-122"/>
              </a:rPr>
              <a:t>个 </a:t>
            </a:r>
            <a:r>
              <a:rPr lang="en-US" altLang="zh-CN" b="1" kern="0" dirty="0" err="1">
                <a:ea typeface="微软雅黑" panose="020B0503020204020204" pitchFamily="34" charset="-122"/>
              </a:rPr>
              <a:t>Transformer+MLP</a:t>
            </a:r>
            <a:r>
              <a:rPr lang="en-US" altLang="zh-CN" b="1" kern="0" dirty="0">
                <a:ea typeface="微软雅黑" panose="020B0503020204020204" pitchFamily="34" charset="-122"/>
              </a:rPr>
              <a:t> </a:t>
            </a:r>
            <a:r>
              <a:rPr lang="zh-CN" altLang="en-US" b="1" kern="0" dirty="0">
                <a:ea typeface="微软雅黑" panose="020B0503020204020204" pitchFamily="34" charset="-122"/>
              </a:rPr>
              <a:t>结构，</a:t>
            </a:r>
            <a:r>
              <a:rPr lang="en-US" altLang="zh-CN" b="1" kern="0" dirty="0">
                <a:ea typeface="微软雅黑" panose="020B0503020204020204" pitchFamily="34" charset="-122"/>
              </a:rPr>
              <a:t>4</a:t>
            </a:r>
            <a:r>
              <a:rPr lang="zh-CN" altLang="en-US" b="1" kern="0" dirty="0">
                <a:ea typeface="微软雅黑" panose="020B0503020204020204" pitchFamily="34" charset="-122"/>
              </a:rPr>
              <a:t>台设备构建处理流</a:t>
            </a:r>
            <a:endParaRPr lang="zh-CN" altLang="en-US" dirty="0"/>
          </a:p>
        </p:txBody>
      </p:sp>
      <p:cxnSp>
        <p:nvCxnSpPr>
          <p:cNvPr id="23" name="直接连接符 22">
            <a:extLst>
              <a:ext uri="{FF2B5EF4-FFF2-40B4-BE49-F238E27FC236}">
                <a16:creationId xmlns:a16="http://schemas.microsoft.com/office/drawing/2014/main" id="{39D3F3C3-46FD-4506-9C79-78A4E75C64FA}"/>
              </a:ext>
            </a:extLst>
          </p:cNvPr>
          <p:cNvCxnSpPr>
            <a:cxnSpLocks/>
          </p:cNvCxnSpPr>
          <p:nvPr/>
        </p:nvCxnSpPr>
        <p:spPr>
          <a:xfrm>
            <a:off x="2857742" y="3412030"/>
            <a:ext cx="3594100" cy="0"/>
          </a:xfrm>
          <a:prstGeom prst="line">
            <a:avLst/>
          </a:prstGeom>
          <a:ln w="762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46D317B-65B0-4B28-A0D7-7F818084723F}"/>
              </a:ext>
            </a:extLst>
          </p:cNvPr>
          <p:cNvCxnSpPr>
            <a:cxnSpLocks/>
          </p:cNvCxnSpPr>
          <p:nvPr/>
        </p:nvCxnSpPr>
        <p:spPr>
          <a:xfrm>
            <a:off x="6832843" y="3424730"/>
            <a:ext cx="3594100" cy="0"/>
          </a:xfrm>
          <a:prstGeom prst="line">
            <a:avLst/>
          </a:prstGeom>
          <a:ln w="76200">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86CE426D-1EF9-4DB7-B2B9-197501988857}"/>
              </a:ext>
            </a:extLst>
          </p:cNvPr>
          <p:cNvSpPr/>
          <p:nvPr/>
        </p:nvSpPr>
        <p:spPr>
          <a:xfrm>
            <a:off x="1381126" y="2946883"/>
            <a:ext cx="1533526" cy="646331"/>
          </a:xfrm>
          <a:prstGeom prst="rect">
            <a:avLst/>
          </a:prstGeom>
        </p:spPr>
        <p:txBody>
          <a:bodyPr wrap="square">
            <a:spAutoFit/>
          </a:bodyPr>
          <a:lstStyle/>
          <a:p>
            <a:r>
              <a:rPr lang="zh-CN" altLang="en-US" b="1" kern="0" dirty="0">
                <a:ea typeface="微软雅黑" panose="020B0503020204020204" pitchFamily="34" charset="-122"/>
              </a:rPr>
              <a:t>③ 单台设备中张量并行</a:t>
            </a:r>
            <a:endParaRPr lang="zh-CN" altLang="en-US" dirty="0"/>
          </a:p>
        </p:txBody>
      </p:sp>
      <p:sp>
        <p:nvSpPr>
          <p:cNvPr id="33" name="箭头: 右 32">
            <a:extLst>
              <a:ext uri="{FF2B5EF4-FFF2-40B4-BE49-F238E27FC236}">
                <a16:creationId xmlns:a16="http://schemas.microsoft.com/office/drawing/2014/main" id="{CE9AA9E7-5153-4A8B-84C7-FF2B08A05B73}"/>
              </a:ext>
            </a:extLst>
          </p:cNvPr>
          <p:cNvSpPr/>
          <p:nvPr/>
        </p:nvSpPr>
        <p:spPr>
          <a:xfrm>
            <a:off x="2216877" y="3556395"/>
            <a:ext cx="564666" cy="55335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CFD681EE-A516-F485-F557-8E2BBBDC6DA4}"/>
              </a:ext>
            </a:extLst>
          </p:cNvPr>
          <p:cNvSpPr txBox="1">
            <a:spLocks/>
          </p:cNvSpPr>
          <p:nvPr/>
        </p:nvSpPr>
        <p:spPr>
          <a:xfrm>
            <a:off x="5745274" y="389545"/>
            <a:ext cx="6384311" cy="630942"/>
          </a:xfrm>
          <a:prstGeom prst="rect">
            <a:avLst/>
          </a:prstGeom>
        </p:spPr>
        <p:txBody>
          <a:bodyPr vert="horz" wrap="square" lIns="0" tIns="15240" rIns="0" bIns="0" rtlCol="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zh-CN" altLang="en-US" sz="2000" spc="0" dirty="0">
                <a:solidFill>
                  <a:schemeClr val="tx1"/>
                </a:solidFill>
                <a:latin typeface="微软雅黑" panose="020B0503020204020204" charset="-122"/>
                <a:ea typeface="微软雅黑" panose="020B0503020204020204" charset="-122"/>
              </a:rPr>
              <a:t>数据并行</a:t>
            </a:r>
            <a:r>
              <a:rPr lang="en-US" altLang="zh-CN" sz="2000" spc="0" dirty="0">
                <a:solidFill>
                  <a:schemeClr val="tx1"/>
                </a:solidFill>
                <a:latin typeface="微软雅黑" panose="020B0503020204020204" charset="-122"/>
                <a:ea typeface="微软雅黑" panose="020B0503020204020204" charset="-122"/>
              </a:rPr>
              <a:t>+</a:t>
            </a:r>
            <a:r>
              <a:rPr lang="zh-CN" altLang="en-US" sz="2000" spc="0" dirty="0">
                <a:solidFill>
                  <a:schemeClr val="tx1"/>
                </a:solidFill>
                <a:latin typeface="微软雅黑" panose="020B0503020204020204" charset="-122"/>
                <a:ea typeface="微软雅黑" panose="020B0503020204020204" charset="-122"/>
              </a:rPr>
              <a:t>模型并行</a:t>
            </a:r>
            <a:r>
              <a:rPr lang="en-US" altLang="zh-CN" sz="2000" spc="0" dirty="0">
                <a:solidFill>
                  <a:schemeClr val="tx1"/>
                </a:solidFill>
                <a:latin typeface="微软雅黑" panose="020B0503020204020204" charset="-122"/>
                <a:ea typeface="微软雅黑" panose="020B0503020204020204" charset="-122"/>
              </a:rPr>
              <a:t>+</a:t>
            </a:r>
            <a:r>
              <a:rPr lang="zh-CN" altLang="en-US" sz="2000" spc="0" dirty="0">
                <a:solidFill>
                  <a:schemeClr val="tx1"/>
                </a:solidFill>
                <a:latin typeface="微软雅黑" panose="020B0503020204020204" charset="-122"/>
                <a:ea typeface="微软雅黑" panose="020B0503020204020204" charset="-122"/>
              </a:rPr>
              <a:t>张量并行 </a:t>
            </a:r>
            <a:r>
              <a:rPr lang="en-US" altLang="zh-CN" sz="2000" spc="0" dirty="0">
                <a:solidFill>
                  <a:schemeClr val="tx1"/>
                </a:solidFill>
                <a:latin typeface="微软雅黑" panose="020B0503020204020204" charset="-122"/>
                <a:ea typeface="微软雅黑" panose="020B0503020204020204" charset="-122"/>
              </a:rPr>
              <a:t>= NVDIA + Microsoft PTD-P</a:t>
            </a:r>
            <a:r>
              <a:rPr lang="zh-CN" altLang="en-US" sz="2000" spc="0" dirty="0">
                <a:solidFill>
                  <a:schemeClr val="tx1"/>
                </a:solidFill>
                <a:latin typeface="微软雅黑" panose="020B0503020204020204" charset="-122"/>
                <a:ea typeface="微软雅黑" panose="020B0503020204020204" charset="-122"/>
              </a:rPr>
              <a:t>解决方案 </a:t>
            </a:r>
            <a:r>
              <a:rPr lang="en-US" altLang="zh-CN" sz="2000" spc="0" dirty="0">
                <a:solidFill>
                  <a:schemeClr val="tx1"/>
                </a:solidFill>
                <a:latin typeface="微软雅黑" panose="020B0503020204020204" charset="-122"/>
                <a:ea typeface="微软雅黑" panose="020B0503020204020204" charset="-122"/>
              </a:rPr>
              <a:t>(APEX)</a:t>
            </a:r>
          </a:p>
        </p:txBody>
      </p:sp>
      <p:sp>
        <p:nvSpPr>
          <p:cNvPr id="8" name="object 3">
            <a:extLst>
              <a:ext uri="{FF2B5EF4-FFF2-40B4-BE49-F238E27FC236}">
                <a16:creationId xmlns:a16="http://schemas.microsoft.com/office/drawing/2014/main" id="{0BCE5463-6FAB-E270-020D-679EA505F15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8.3.3 </a:t>
            </a:r>
            <a:r>
              <a:rPr lang="zh-CN" altLang="en-US" sz="3200" dirty="0">
                <a:solidFill>
                  <a:srgbClr val="0070C0"/>
                </a:solidFill>
                <a:latin typeface="微软雅黑" panose="020B0503020204020204" pitchFamily="34" charset="-122"/>
                <a:ea typeface="微软雅黑" panose="020B0503020204020204" pitchFamily="34" charset="-122"/>
              </a:rPr>
              <a:t>可扩展训练技术</a:t>
            </a:r>
          </a:p>
        </p:txBody>
      </p:sp>
    </p:spTree>
    <p:extLst>
      <p:ext uri="{BB962C8B-B14F-4D97-AF65-F5344CB8AC3E}">
        <p14:creationId xmlns:p14="http://schemas.microsoft.com/office/powerpoint/2010/main" val="94946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6" presetClass="entr" presetSubtype="21"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arn(inVertical)">
                                      <p:cBhvr>
                                        <p:cTn id="49" dur="500"/>
                                        <p:tgtEl>
                                          <p:spTgt spid="23"/>
                                        </p:tgtEl>
                                      </p:cBhvr>
                                    </p:animEffect>
                                  </p:childTnLst>
                                </p:cTn>
                              </p:par>
                              <p:par>
                                <p:cTn id="50" presetID="16" presetClass="entr" presetSubtype="21"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arn(inVertical)">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1" grpId="0" animBg="1"/>
      <p:bldP spid="22" grpId="0"/>
      <p:bldP spid="19" grpId="0" animBg="1"/>
      <p:bldP spid="24" grpId="0" animBg="1"/>
      <p:bldP spid="25" grpId="0" animBg="1"/>
      <p:bldP spid="26" grpId="0"/>
      <p:bldP spid="32" grpId="0"/>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D28C6-39A4-4DB3-E9D5-C034986B473D}"/>
            </a:ext>
          </a:extLst>
        </p:cNvPr>
        <p:cNvGrpSpPr/>
        <p:nvPr/>
      </p:nvGrpSpPr>
      <p:grpSpPr>
        <a:xfrm>
          <a:off x="0" y="0"/>
          <a:ext cx="0" cy="0"/>
          <a:chOff x="0" y="0"/>
          <a:chExt cx="0" cy="0"/>
        </a:xfrm>
      </p:grpSpPr>
      <p:sp>
        <p:nvSpPr>
          <p:cNvPr id="7" name="object 3">
            <a:extLst>
              <a:ext uri="{FF2B5EF4-FFF2-40B4-BE49-F238E27FC236}">
                <a16:creationId xmlns:a16="http://schemas.microsoft.com/office/drawing/2014/main" id="{3390C811-3B00-E81F-D9EB-3D57D3A7AA01}"/>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8.3.3 </a:t>
            </a:r>
            <a:r>
              <a:rPr lang="zh-CN" altLang="en-US" sz="3200" dirty="0">
                <a:solidFill>
                  <a:srgbClr val="0070C0"/>
                </a:solidFill>
                <a:latin typeface="微软雅黑" panose="020B0503020204020204" pitchFamily="34" charset="-122"/>
                <a:ea typeface="微软雅黑" panose="020B0503020204020204" pitchFamily="34" charset="-122"/>
              </a:rPr>
              <a:t>可扩展训练技术</a:t>
            </a:r>
          </a:p>
        </p:txBody>
      </p:sp>
      <p:sp>
        <p:nvSpPr>
          <p:cNvPr id="4" name="文本框 3">
            <a:extLst>
              <a:ext uri="{FF2B5EF4-FFF2-40B4-BE49-F238E27FC236}">
                <a16:creationId xmlns:a16="http://schemas.microsoft.com/office/drawing/2014/main" id="{36F6EF35-7981-41DB-A953-9FA1CED5CC4B}"/>
              </a:ext>
            </a:extLst>
          </p:cNvPr>
          <p:cNvSpPr txBox="1"/>
          <p:nvPr/>
        </p:nvSpPr>
        <p:spPr>
          <a:xfrm>
            <a:off x="296863" y="1067466"/>
            <a:ext cx="4114430"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en-US" altLang="zh-CN" sz="2400" dirty="0">
                <a:solidFill>
                  <a:schemeClr val="tx1"/>
                </a:solidFill>
              </a:rPr>
              <a:t>ZeRO-1</a:t>
            </a:r>
          </a:p>
        </p:txBody>
      </p:sp>
      <p:sp>
        <p:nvSpPr>
          <p:cNvPr id="5" name="文本框 4">
            <a:extLst>
              <a:ext uri="{FF2B5EF4-FFF2-40B4-BE49-F238E27FC236}">
                <a16:creationId xmlns:a16="http://schemas.microsoft.com/office/drawing/2014/main" id="{7F8DF8A6-7C77-8F74-A247-0C82564F1605}"/>
              </a:ext>
            </a:extLst>
          </p:cNvPr>
          <p:cNvSpPr txBox="1"/>
          <p:nvPr/>
        </p:nvSpPr>
        <p:spPr>
          <a:xfrm>
            <a:off x="296863" y="2706681"/>
            <a:ext cx="4114430"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en-US" altLang="zh-CN" sz="2400" dirty="0">
                <a:solidFill>
                  <a:schemeClr val="tx1"/>
                </a:solidFill>
              </a:rPr>
              <a:t>ZeRO-2</a:t>
            </a:r>
          </a:p>
        </p:txBody>
      </p:sp>
      <p:sp>
        <p:nvSpPr>
          <p:cNvPr id="6" name="文本框 5">
            <a:extLst>
              <a:ext uri="{FF2B5EF4-FFF2-40B4-BE49-F238E27FC236}">
                <a16:creationId xmlns:a16="http://schemas.microsoft.com/office/drawing/2014/main" id="{0075355A-9352-C734-652E-AFB4CB28B5B9}"/>
              </a:ext>
            </a:extLst>
          </p:cNvPr>
          <p:cNvSpPr txBox="1"/>
          <p:nvPr/>
        </p:nvSpPr>
        <p:spPr>
          <a:xfrm>
            <a:off x="296863" y="4349575"/>
            <a:ext cx="4114430" cy="382156"/>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en-US" altLang="zh-CN" sz="2400" dirty="0">
                <a:solidFill>
                  <a:schemeClr val="tx1"/>
                </a:solidFill>
              </a:rPr>
              <a:t>ZeRO-3</a:t>
            </a:r>
          </a:p>
        </p:txBody>
      </p:sp>
      <p:grpSp>
        <p:nvGrpSpPr>
          <p:cNvPr id="33" name="组合 32">
            <a:extLst>
              <a:ext uri="{FF2B5EF4-FFF2-40B4-BE49-F238E27FC236}">
                <a16:creationId xmlns:a16="http://schemas.microsoft.com/office/drawing/2014/main" id="{BCE44FB1-08D6-223A-E19C-57B7CA1D79FE}"/>
              </a:ext>
            </a:extLst>
          </p:cNvPr>
          <p:cNvGrpSpPr/>
          <p:nvPr/>
        </p:nvGrpSpPr>
        <p:grpSpPr>
          <a:xfrm>
            <a:off x="296863" y="1561891"/>
            <a:ext cx="11598273" cy="746211"/>
            <a:chOff x="296863" y="1652368"/>
            <a:chExt cx="11598273" cy="746211"/>
          </a:xfrm>
        </p:grpSpPr>
        <p:grpSp>
          <p:nvGrpSpPr>
            <p:cNvPr id="19" name="组合 18">
              <a:extLst>
                <a:ext uri="{FF2B5EF4-FFF2-40B4-BE49-F238E27FC236}">
                  <a16:creationId xmlns:a16="http://schemas.microsoft.com/office/drawing/2014/main" id="{A8390DA7-D794-1C51-5962-1ACF9E730F27}"/>
                </a:ext>
              </a:extLst>
            </p:cNvPr>
            <p:cNvGrpSpPr/>
            <p:nvPr/>
          </p:nvGrpSpPr>
          <p:grpSpPr>
            <a:xfrm>
              <a:off x="296863" y="2038579"/>
              <a:ext cx="11598273" cy="360000"/>
              <a:chOff x="149226" y="1476694"/>
              <a:chExt cx="11598273" cy="360000"/>
            </a:xfrm>
          </p:grpSpPr>
          <p:sp>
            <p:nvSpPr>
              <p:cNvPr id="20" name="矩形 19">
                <a:extLst>
                  <a:ext uri="{FF2B5EF4-FFF2-40B4-BE49-F238E27FC236}">
                    <a16:creationId xmlns:a16="http://schemas.microsoft.com/office/drawing/2014/main" id="{7485471C-AF00-BEE2-94A7-9E81BBA506D9}"/>
                  </a:ext>
                </a:extLst>
              </p:cNvPr>
              <p:cNvSpPr/>
              <p:nvPr/>
            </p:nvSpPr>
            <p:spPr>
              <a:xfrm>
                <a:off x="149226" y="1476694"/>
                <a:ext cx="680539" cy="360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latin typeface="微软雅黑" panose="020B0503020204020204" pitchFamily="34" charset="-122"/>
                    <a:ea typeface="微软雅黑" panose="020B0503020204020204" pitchFamily="34" charset="-122"/>
                  </a:rPr>
                  <a:t>方案</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CD421FE3-F827-80DB-92A9-666A1CB34971}"/>
                  </a:ext>
                </a:extLst>
              </p:cNvPr>
              <p:cNvSpPr/>
              <p:nvPr/>
            </p:nvSpPr>
            <p:spPr>
              <a:xfrm>
                <a:off x="829765" y="1476694"/>
                <a:ext cx="10917734" cy="36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b="1" dirty="0">
                    <a:solidFill>
                      <a:schemeClr val="tx1"/>
                    </a:solidFill>
                    <a:latin typeface="微软雅黑" panose="020B0503020204020204" pitchFamily="34" charset="-122"/>
                    <a:ea typeface="微软雅黑" panose="020B0503020204020204" pitchFamily="34" charset="-122"/>
                  </a:rPr>
                  <a:t>通过将优化器参数分布式存储在多个设备， 使得单设备只保存一部分参数，从而显著减少了内存的使用</a:t>
                </a:r>
                <a:endParaRPr lang="zh-CN" altLang="en-US" dirty="0">
                  <a:solidFill>
                    <a:schemeClr val="tx1"/>
                  </a:solidFill>
                  <a:latin typeface="微软雅黑" panose="020B0503020204020204" pitchFamily="34" charset="-122"/>
                  <a:ea typeface="微软雅黑" panose="020B0503020204020204" pitchFamily="34" charset="-122"/>
                </a:endParaRPr>
              </a:p>
            </p:txBody>
          </p:sp>
        </p:grpSp>
        <p:sp>
          <p:nvSpPr>
            <p:cNvPr id="27" name="文本框 26">
              <a:extLst>
                <a:ext uri="{FF2B5EF4-FFF2-40B4-BE49-F238E27FC236}">
                  <a16:creationId xmlns:a16="http://schemas.microsoft.com/office/drawing/2014/main" id="{7EC8D3FC-0398-B23C-92DE-F49A5B67AEC7}"/>
                </a:ext>
              </a:extLst>
            </p:cNvPr>
            <p:cNvSpPr txBox="1"/>
            <p:nvPr/>
          </p:nvSpPr>
          <p:spPr>
            <a:xfrm>
              <a:off x="296863" y="1652368"/>
              <a:ext cx="11244633" cy="32060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algn="just"/>
              <a:r>
                <a:rPr lang="zh-CN" altLang="en-US" sz="2000" b="0" spc="0" dirty="0">
                  <a:solidFill>
                    <a:srgbClr val="C00000"/>
                  </a:solidFill>
                  <a:latin typeface="+mn-ea"/>
                  <a:ea typeface="+mn-ea"/>
                </a:rPr>
                <a:t>训练过程中需要维护的大量中间变量，如动量、平方梯度等。这些状态通常会占用大量内存</a:t>
              </a:r>
            </a:p>
          </p:txBody>
        </p:sp>
      </p:grpSp>
      <p:grpSp>
        <p:nvGrpSpPr>
          <p:cNvPr id="32" name="组合 31">
            <a:extLst>
              <a:ext uri="{FF2B5EF4-FFF2-40B4-BE49-F238E27FC236}">
                <a16:creationId xmlns:a16="http://schemas.microsoft.com/office/drawing/2014/main" id="{5C56A431-8843-01C8-1309-AA2333260607}"/>
              </a:ext>
            </a:extLst>
          </p:cNvPr>
          <p:cNvGrpSpPr/>
          <p:nvPr/>
        </p:nvGrpSpPr>
        <p:grpSpPr>
          <a:xfrm>
            <a:off x="296863" y="3200405"/>
            <a:ext cx="11598273" cy="749890"/>
            <a:chOff x="296863" y="3451955"/>
            <a:chExt cx="11598273" cy="749890"/>
          </a:xfrm>
        </p:grpSpPr>
        <p:grpSp>
          <p:nvGrpSpPr>
            <p:cNvPr id="15" name="组合 14">
              <a:extLst>
                <a:ext uri="{FF2B5EF4-FFF2-40B4-BE49-F238E27FC236}">
                  <a16:creationId xmlns:a16="http://schemas.microsoft.com/office/drawing/2014/main" id="{D09A9590-4C87-C15F-F896-FA1BEC960AD4}"/>
                </a:ext>
              </a:extLst>
            </p:cNvPr>
            <p:cNvGrpSpPr/>
            <p:nvPr/>
          </p:nvGrpSpPr>
          <p:grpSpPr>
            <a:xfrm>
              <a:off x="296863" y="3841845"/>
              <a:ext cx="11598273" cy="360000"/>
              <a:chOff x="149226" y="1476694"/>
              <a:chExt cx="11598273" cy="360000"/>
            </a:xfrm>
          </p:grpSpPr>
          <p:sp>
            <p:nvSpPr>
              <p:cNvPr id="16" name="矩形 15">
                <a:extLst>
                  <a:ext uri="{FF2B5EF4-FFF2-40B4-BE49-F238E27FC236}">
                    <a16:creationId xmlns:a16="http://schemas.microsoft.com/office/drawing/2014/main" id="{7C7ED0AE-C882-045D-5ED3-57253821C38F}"/>
                  </a:ext>
                </a:extLst>
              </p:cNvPr>
              <p:cNvSpPr/>
              <p:nvPr/>
            </p:nvSpPr>
            <p:spPr>
              <a:xfrm>
                <a:off x="149226" y="1476694"/>
                <a:ext cx="680539" cy="360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latin typeface="微软雅黑" panose="020B0503020204020204" pitchFamily="34" charset="-122"/>
                    <a:ea typeface="微软雅黑" panose="020B0503020204020204" pitchFamily="34" charset="-122"/>
                  </a:rPr>
                  <a:t>方案</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860D1079-97EC-6EEF-44C7-26D437A697A3}"/>
                  </a:ext>
                </a:extLst>
              </p:cNvPr>
              <p:cNvSpPr/>
              <p:nvPr/>
            </p:nvSpPr>
            <p:spPr>
              <a:xfrm>
                <a:off x="829765" y="1476694"/>
                <a:ext cx="10917734" cy="36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b="1" dirty="0">
                    <a:solidFill>
                      <a:schemeClr val="tx1"/>
                    </a:solidFill>
                    <a:latin typeface="微软雅黑" panose="020B0503020204020204" pitchFamily="34" charset="-122"/>
                    <a:ea typeface="微软雅黑" panose="020B0503020204020204" pitchFamily="34" charset="-122"/>
                  </a:rPr>
                  <a:t>梯度也进行拆分，并将其分布到多个 </a:t>
                </a:r>
                <a:r>
                  <a:rPr lang="en-US" altLang="zh-CN" b="1" dirty="0">
                    <a:solidFill>
                      <a:schemeClr val="tx1"/>
                    </a:solidFill>
                    <a:latin typeface="微软雅黑" panose="020B0503020204020204" pitchFamily="34" charset="-122"/>
                    <a:ea typeface="微软雅黑" panose="020B0503020204020204" pitchFamily="34" charset="-122"/>
                  </a:rPr>
                  <a:t>GPU </a:t>
                </a:r>
                <a:r>
                  <a:rPr lang="zh-CN" altLang="en-US" b="1" dirty="0">
                    <a:solidFill>
                      <a:schemeClr val="tx1"/>
                    </a:solidFill>
                    <a:latin typeface="微软雅黑" panose="020B0503020204020204" pitchFamily="34" charset="-122"/>
                    <a:ea typeface="微软雅黑" panose="020B0503020204020204" pitchFamily="34" charset="-122"/>
                  </a:rPr>
                  <a:t>上。每个 </a:t>
                </a:r>
                <a:r>
                  <a:rPr lang="en-US" altLang="zh-CN" b="1" dirty="0">
                    <a:solidFill>
                      <a:schemeClr val="tx1"/>
                    </a:solidFill>
                    <a:latin typeface="微软雅黑" panose="020B0503020204020204" pitchFamily="34" charset="-122"/>
                    <a:ea typeface="微软雅黑" panose="020B0503020204020204" pitchFamily="34" charset="-122"/>
                  </a:rPr>
                  <a:t>GPU </a:t>
                </a:r>
                <a:r>
                  <a:rPr lang="zh-CN" altLang="en-US" b="1" dirty="0">
                    <a:solidFill>
                      <a:schemeClr val="tx1"/>
                    </a:solidFill>
                    <a:latin typeface="微软雅黑" panose="020B0503020204020204" pitchFamily="34" charset="-122"/>
                    <a:ea typeface="微软雅黑" panose="020B0503020204020204" pitchFamily="34" charset="-122"/>
                  </a:rPr>
                  <a:t>只需存储和处理一部分梯度</a:t>
                </a:r>
              </a:p>
            </p:txBody>
          </p:sp>
        </p:grpSp>
        <p:sp>
          <p:nvSpPr>
            <p:cNvPr id="28" name="文本框 27">
              <a:extLst>
                <a:ext uri="{FF2B5EF4-FFF2-40B4-BE49-F238E27FC236}">
                  <a16:creationId xmlns:a16="http://schemas.microsoft.com/office/drawing/2014/main" id="{7778F5F7-E62A-4F3C-383D-9B25B2D906B6}"/>
                </a:ext>
              </a:extLst>
            </p:cNvPr>
            <p:cNvSpPr txBox="1"/>
            <p:nvPr/>
          </p:nvSpPr>
          <p:spPr>
            <a:xfrm>
              <a:off x="296863" y="3451955"/>
              <a:ext cx="11244633" cy="32060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algn="just"/>
              <a:r>
                <a:rPr lang="zh-CN" altLang="en-US" sz="2000" b="0" spc="0" dirty="0">
                  <a:solidFill>
                    <a:srgbClr val="C00000"/>
                  </a:solidFill>
                  <a:latin typeface="+mn-ea"/>
                  <a:ea typeface="+mn-ea"/>
                </a:rPr>
                <a:t>训练大规模模型时，梯度计算作为反向传播算法的核心，其数据规模非常庞大，会占用大量内存</a:t>
              </a:r>
            </a:p>
          </p:txBody>
        </p:sp>
      </p:grpSp>
      <p:grpSp>
        <p:nvGrpSpPr>
          <p:cNvPr id="31" name="组合 30">
            <a:extLst>
              <a:ext uri="{FF2B5EF4-FFF2-40B4-BE49-F238E27FC236}">
                <a16:creationId xmlns:a16="http://schemas.microsoft.com/office/drawing/2014/main" id="{603A1603-302C-0C77-AB92-531EB2F21E64}"/>
              </a:ext>
            </a:extLst>
          </p:cNvPr>
          <p:cNvGrpSpPr/>
          <p:nvPr/>
        </p:nvGrpSpPr>
        <p:grpSpPr>
          <a:xfrm>
            <a:off x="296862" y="4855448"/>
            <a:ext cx="11598273" cy="754079"/>
            <a:chOff x="296863" y="5152797"/>
            <a:chExt cx="11598273" cy="754079"/>
          </a:xfrm>
        </p:grpSpPr>
        <p:grpSp>
          <p:nvGrpSpPr>
            <p:cNvPr id="23" name="组合 22">
              <a:extLst>
                <a:ext uri="{FF2B5EF4-FFF2-40B4-BE49-F238E27FC236}">
                  <a16:creationId xmlns:a16="http://schemas.microsoft.com/office/drawing/2014/main" id="{06D2A275-F6AA-4E93-E17E-850FD6D5EB30}"/>
                </a:ext>
              </a:extLst>
            </p:cNvPr>
            <p:cNvGrpSpPr/>
            <p:nvPr/>
          </p:nvGrpSpPr>
          <p:grpSpPr>
            <a:xfrm>
              <a:off x="296863" y="5546876"/>
              <a:ext cx="11598273" cy="360000"/>
              <a:chOff x="149226" y="1476694"/>
              <a:chExt cx="11598273" cy="360000"/>
            </a:xfrm>
          </p:grpSpPr>
          <p:sp>
            <p:nvSpPr>
              <p:cNvPr id="24" name="矩形 23">
                <a:extLst>
                  <a:ext uri="{FF2B5EF4-FFF2-40B4-BE49-F238E27FC236}">
                    <a16:creationId xmlns:a16="http://schemas.microsoft.com/office/drawing/2014/main" id="{3D593855-0EEA-CA81-3A07-C35E3C7E69C5}"/>
                  </a:ext>
                </a:extLst>
              </p:cNvPr>
              <p:cNvSpPr/>
              <p:nvPr/>
            </p:nvSpPr>
            <p:spPr>
              <a:xfrm>
                <a:off x="149226" y="1476694"/>
                <a:ext cx="680539" cy="360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latin typeface="微软雅黑" panose="020B0503020204020204" pitchFamily="34" charset="-122"/>
                    <a:ea typeface="微软雅黑" panose="020B0503020204020204" pitchFamily="34" charset="-122"/>
                  </a:rPr>
                  <a:t>方案</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03D247AC-BCF3-9823-E23F-655D560788E9}"/>
                  </a:ext>
                </a:extLst>
              </p:cNvPr>
              <p:cNvSpPr/>
              <p:nvPr/>
            </p:nvSpPr>
            <p:spPr>
              <a:xfrm>
                <a:off x="829765" y="1476694"/>
                <a:ext cx="10917734" cy="36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b="1" dirty="0">
                    <a:solidFill>
                      <a:schemeClr val="tx1"/>
                    </a:solidFill>
                    <a:latin typeface="微软雅黑" panose="020B0503020204020204" pitchFamily="34" charset="-122"/>
                    <a:ea typeface="微软雅黑" panose="020B0503020204020204" pitchFamily="34" charset="-122"/>
                  </a:rPr>
                  <a:t>除了拆分优化器状态和梯度外，还通过拆分模型参数来最大化内存效率。</a:t>
                </a:r>
              </a:p>
            </p:txBody>
          </p:sp>
        </p:grpSp>
        <p:sp>
          <p:nvSpPr>
            <p:cNvPr id="30" name="文本框 29">
              <a:extLst>
                <a:ext uri="{FF2B5EF4-FFF2-40B4-BE49-F238E27FC236}">
                  <a16:creationId xmlns:a16="http://schemas.microsoft.com/office/drawing/2014/main" id="{6F142655-03C5-9BD5-A1EF-FADE22171ABE}"/>
                </a:ext>
              </a:extLst>
            </p:cNvPr>
            <p:cNvSpPr txBox="1"/>
            <p:nvPr/>
          </p:nvSpPr>
          <p:spPr>
            <a:xfrm>
              <a:off x="296863" y="5152797"/>
              <a:ext cx="11244633" cy="32060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algn="just"/>
              <a:r>
                <a:rPr lang="zh-CN" altLang="en-US" sz="2000" b="0" spc="0" dirty="0">
                  <a:solidFill>
                    <a:srgbClr val="C00000"/>
                  </a:solidFill>
                  <a:latin typeface="+mn-ea"/>
                  <a:ea typeface="+mn-ea"/>
                </a:rPr>
                <a:t>大模型的参数规模也非常庞大</a:t>
              </a:r>
            </a:p>
          </p:txBody>
        </p:sp>
      </p:grpSp>
      <p:sp>
        <p:nvSpPr>
          <p:cNvPr id="36" name="矩形: 圆角 35">
            <a:extLst>
              <a:ext uri="{FF2B5EF4-FFF2-40B4-BE49-F238E27FC236}">
                <a16:creationId xmlns:a16="http://schemas.microsoft.com/office/drawing/2014/main" id="{9EAE2ACF-ECF4-4100-A106-50BD603F2F94}"/>
              </a:ext>
            </a:extLst>
          </p:cNvPr>
          <p:cNvSpPr/>
          <p:nvPr/>
        </p:nvSpPr>
        <p:spPr>
          <a:xfrm>
            <a:off x="218627" y="5874942"/>
            <a:ext cx="11754745" cy="882880"/>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chemeClr val="bg1"/>
                </a:solidFill>
                <a:latin typeface="微软雅黑" panose="020B0503020204020204" pitchFamily="34" charset="-122"/>
                <a:ea typeface="微软雅黑" panose="020B0503020204020204" pitchFamily="34" charset="-122"/>
              </a:rPr>
              <a:t>分布式存储和按需加载的机制有效减少了内存占用。</a:t>
            </a:r>
            <a:r>
              <a:rPr lang="en-US" altLang="zh-CN" sz="2600" b="1" dirty="0" err="1">
                <a:solidFill>
                  <a:schemeClr val="bg1"/>
                </a:solidFill>
                <a:latin typeface="微软雅黑" panose="020B0503020204020204" pitchFamily="34" charset="-122"/>
                <a:ea typeface="微软雅黑" panose="020B0503020204020204" pitchFamily="34" charset="-122"/>
              </a:rPr>
              <a:t>ZeRO</a:t>
            </a:r>
            <a:r>
              <a:rPr lang="zh-CN" altLang="en-US" sz="2600" b="1" dirty="0">
                <a:solidFill>
                  <a:schemeClr val="bg1"/>
                </a:solidFill>
                <a:latin typeface="微软雅黑" panose="020B0503020204020204" pitchFamily="34" charset="-122"/>
                <a:ea typeface="微软雅黑" panose="020B0503020204020204" pitchFamily="34" charset="-122"/>
              </a:rPr>
              <a:t>技术适用于在显存资源极其有限的情况下，仍然需要训练超大规模模型的场景。</a:t>
            </a:r>
          </a:p>
        </p:txBody>
      </p:sp>
    </p:spTree>
    <p:extLst>
      <p:ext uri="{BB962C8B-B14F-4D97-AF65-F5344CB8AC3E}">
        <p14:creationId xmlns:p14="http://schemas.microsoft.com/office/powerpoint/2010/main" val="1481665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B8D2-76A4-BE8B-7952-EF4D5B2ACFBC}"/>
            </a:ext>
          </a:extLst>
        </p:cNvPr>
        <p:cNvGrpSpPr/>
        <p:nvPr/>
      </p:nvGrpSpPr>
      <p:grpSpPr>
        <a:xfrm>
          <a:off x="0" y="0"/>
          <a:ext cx="0" cy="0"/>
          <a:chOff x="0" y="0"/>
          <a:chExt cx="0" cy="0"/>
        </a:xfrm>
      </p:grpSpPr>
      <p:sp>
        <p:nvSpPr>
          <p:cNvPr id="7" name="object 3">
            <a:extLst>
              <a:ext uri="{FF2B5EF4-FFF2-40B4-BE49-F238E27FC236}">
                <a16:creationId xmlns:a16="http://schemas.microsoft.com/office/drawing/2014/main" id="{9654F2E0-CE0B-040F-56F2-4C423AE22E31}"/>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8.3.3 </a:t>
            </a:r>
            <a:r>
              <a:rPr lang="zh-CN" altLang="en-US" sz="3200" dirty="0">
                <a:solidFill>
                  <a:srgbClr val="0070C0"/>
                </a:solidFill>
                <a:latin typeface="微软雅黑" panose="020B0503020204020204" pitchFamily="34" charset="-122"/>
                <a:ea typeface="微软雅黑" panose="020B0503020204020204" pitchFamily="34" charset="-122"/>
              </a:rPr>
              <a:t>可扩展训练技术</a:t>
            </a:r>
          </a:p>
        </p:txBody>
      </p:sp>
      <p:sp>
        <p:nvSpPr>
          <p:cNvPr id="9" name="文本框 8">
            <a:extLst>
              <a:ext uri="{FF2B5EF4-FFF2-40B4-BE49-F238E27FC236}">
                <a16:creationId xmlns:a16="http://schemas.microsoft.com/office/drawing/2014/main" id="{428B8C14-5F44-FA8D-ACC8-FD04B148E826}"/>
              </a:ext>
            </a:extLst>
          </p:cNvPr>
          <p:cNvSpPr txBox="1"/>
          <p:nvPr/>
        </p:nvSpPr>
        <p:spPr>
          <a:xfrm>
            <a:off x="149225" y="985930"/>
            <a:ext cx="3704317"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混合精度训练</a:t>
            </a:r>
          </a:p>
        </p:txBody>
      </p:sp>
      <p:sp>
        <p:nvSpPr>
          <p:cNvPr id="2" name="内容占位符 2">
            <a:extLst>
              <a:ext uri="{FF2B5EF4-FFF2-40B4-BE49-F238E27FC236}">
                <a16:creationId xmlns:a16="http://schemas.microsoft.com/office/drawing/2014/main" id="{865203A1-CB0E-A253-4F5D-583C65CBD97C}"/>
              </a:ext>
            </a:extLst>
          </p:cNvPr>
          <p:cNvSpPr>
            <a:spLocks noGrp="1"/>
          </p:cNvSpPr>
          <p:nvPr>
            <p:ph idx="1"/>
          </p:nvPr>
        </p:nvSpPr>
        <p:spPr>
          <a:xfrm>
            <a:off x="240703" y="1560426"/>
            <a:ext cx="5586989" cy="3915368"/>
          </a:xfrm>
          <a:noFill/>
        </p:spPr>
        <p:txBody>
          <a:bodyPr wrap="square">
            <a:spAutoFit/>
          </a:bodyPr>
          <a:lstStyle/>
          <a:p>
            <a:pPr marL="285750" indent="-285750" algn="just">
              <a:lnSpc>
                <a:spcPct val="150000"/>
              </a:lnSpc>
              <a:buFont typeface="Wingdings" panose="05000000000000000000" pitchFamily="2" charset="2"/>
              <a:buChar char="q"/>
            </a:pPr>
            <a:r>
              <a:rPr lang="zh-CN" altLang="en-US" sz="2000" dirty="0">
                <a:solidFill>
                  <a:srgbClr val="121212"/>
                </a:solidFill>
                <a:latin typeface="+mn-ea"/>
              </a:rPr>
              <a:t>大模型训练常用数据类型：</a:t>
            </a:r>
            <a:endParaRPr lang="en-US" altLang="zh-CN" sz="2000" dirty="0">
              <a:solidFill>
                <a:srgbClr val="121212"/>
              </a:solidFill>
              <a:latin typeface="+mn-ea"/>
            </a:endParaRPr>
          </a:p>
          <a:p>
            <a:pPr marL="457200" lvl="1" algn="just"/>
            <a:r>
              <a:rPr lang="en-US" altLang="zh-CN" sz="2000" spc="0" dirty="0">
                <a:solidFill>
                  <a:schemeClr val="tx1"/>
                </a:solidFill>
                <a:latin typeface="Times New Roman" panose="02020603050405020304" pitchFamily="18" charset="0"/>
                <a:cs typeface="Times New Roman" panose="02020603050405020304" pitchFamily="18" charset="0"/>
              </a:rPr>
              <a:t>FP32</a:t>
            </a:r>
            <a:r>
              <a:rPr lang="zh-CN" altLang="en-US" sz="2000" spc="0" dirty="0">
                <a:solidFill>
                  <a:schemeClr val="tx1"/>
                </a:solidFill>
                <a:latin typeface="Times New Roman" panose="02020603050405020304" pitchFamily="18" charset="0"/>
                <a:cs typeface="Times New Roman" panose="02020603050405020304" pitchFamily="18" charset="0"/>
              </a:rPr>
              <a:t>（</a:t>
            </a:r>
            <a:r>
              <a:rPr lang="en-US" altLang="zh-CN" sz="2000" spc="0" dirty="0">
                <a:solidFill>
                  <a:schemeClr val="tx1"/>
                </a:solidFill>
                <a:latin typeface="Times New Roman" panose="02020603050405020304" pitchFamily="18" charset="0"/>
                <a:cs typeface="Times New Roman" panose="02020603050405020304" pitchFamily="18" charset="0"/>
              </a:rPr>
              <a:t> Full</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Precise</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Float</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32</a:t>
            </a:r>
            <a:r>
              <a:rPr lang="zh-CN" altLang="en-US" sz="2000" spc="0" dirty="0">
                <a:solidFill>
                  <a:schemeClr val="tx1"/>
                </a:solidFill>
                <a:latin typeface="Times New Roman" panose="02020603050405020304" pitchFamily="18" charset="0"/>
                <a:cs typeface="Times New Roman" panose="02020603050405020304" pitchFamily="18" charset="0"/>
              </a:rPr>
              <a:t>） 单精度：单个参数需要 </a:t>
            </a:r>
            <a:r>
              <a:rPr lang="en-US" altLang="zh-CN" sz="2000" spc="0" dirty="0">
                <a:solidFill>
                  <a:schemeClr val="tx1"/>
                </a:solidFill>
                <a:latin typeface="Times New Roman" panose="02020603050405020304" pitchFamily="18" charset="0"/>
                <a:cs typeface="Times New Roman" panose="02020603050405020304" pitchFamily="18" charset="0"/>
              </a:rPr>
              <a:t>32</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bits</a:t>
            </a:r>
          </a:p>
          <a:p>
            <a:pPr marL="457200" lvl="1" algn="just"/>
            <a:r>
              <a:rPr lang="en-US" altLang="zh-CN" sz="2000" spc="0" dirty="0">
                <a:solidFill>
                  <a:schemeClr val="tx1"/>
                </a:solidFill>
                <a:latin typeface="Times New Roman" panose="02020603050405020304" pitchFamily="18" charset="0"/>
                <a:cs typeface="Times New Roman" panose="02020603050405020304" pitchFamily="18" charset="0"/>
              </a:rPr>
              <a:t>TF32</a:t>
            </a:r>
            <a:r>
              <a:rPr lang="zh-CN" altLang="en-US" sz="2000" spc="0" dirty="0">
                <a:solidFill>
                  <a:schemeClr val="tx1"/>
                </a:solidFill>
                <a:latin typeface="Times New Roman" panose="02020603050405020304" pitchFamily="18" charset="0"/>
                <a:cs typeface="Times New Roman" panose="02020603050405020304" pitchFamily="18" charset="0"/>
              </a:rPr>
              <a:t>（</a:t>
            </a:r>
            <a:r>
              <a:rPr lang="en-US" altLang="zh-CN" sz="2000" spc="0" dirty="0">
                <a:solidFill>
                  <a:schemeClr val="tx1"/>
                </a:solidFill>
                <a:latin typeface="Times New Roman" panose="02020603050405020304" pitchFamily="18" charset="0"/>
                <a:cs typeface="Times New Roman" panose="02020603050405020304" pitchFamily="18" charset="0"/>
              </a:rPr>
              <a:t>Tensor</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Float</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32</a:t>
            </a:r>
            <a:r>
              <a:rPr lang="zh-CN" altLang="en-US" sz="2000" spc="0" dirty="0">
                <a:solidFill>
                  <a:schemeClr val="tx1"/>
                </a:solidFill>
                <a:latin typeface="Times New Roman" panose="02020603050405020304" pitchFamily="18" charset="0"/>
                <a:cs typeface="Times New Roman" panose="02020603050405020304" pitchFamily="18" charset="0"/>
              </a:rPr>
              <a:t>）单精度：由</a:t>
            </a:r>
            <a:r>
              <a:rPr lang="en-US" altLang="zh-CN" sz="2000" spc="0" dirty="0">
                <a:solidFill>
                  <a:schemeClr val="tx1"/>
                </a:solidFill>
                <a:latin typeface="Times New Roman" panose="02020603050405020304" pitchFamily="18" charset="0"/>
                <a:cs typeface="Times New Roman" panose="02020603050405020304" pitchFamily="18" charset="0"/>
              </a:rPr>
              <a:t>NVIDIA</a:t>
            </a:r>
            <a:r>
              <a:rPr lang="zh-CN" altLang="en-US" sz="2000" spc="0" dirty="0">
                <a:solidFill>
                  <a:schemeClr val="tx1"/>
                </a:solidFill>
                <a:latin typeface="Times New Roman" panose="02020603050405020304" pitchFamily="18" charset="0"/>
                <a:cs typeface="Times New Roman" panose="02020603050405020304" pitchFamily="18" charset="0"/>
              </a:rPr>
              <a:t>提出的单精度</a:t>
            </a:r>
            <a:endParaRPr lang="en-US" altLang="zh-CN" sz="2000" spc="0" dirty="0">
              <a:solidFill>
                <a:schemeClr val="tx1"/>
              </a:solidFill>
              <a:latin typeface="Times New Roman" panose="02020603050405020304" pitchFamily="18" charset="0"/>
              <a:cs typeface="Times New Roman" panose="02020603050405020304" pitchFamily="18" charset="0"/>
            </a:endParaRPr>
          </a:p>
          <a:p>
            <a:pPr marL="457200" lvl="1" algn="just"/>
            <a:r>
              <a:rPr lang="en-US" altLang="zh-CN" sz="2000" spc="0" dirty="0">
                <a:solidFill>
                  <a:schemeClr val="tx1"/>
                </a:solidFill>
                <a:latin typeface="Times New Roman" panose="02020603050405020304" pitchFamily="18" charset="0"/>
                <a:cs typeface="Times New Roman" panose="02020603050405020304" pitchFamily="18" charset="0"/>
              </a:rPr>
              <a:t>FP16</a:t>
            </a:r>
            <a:r>
              <a:rPr lang="zh-CN" altLang="en-US" sz="2000" spc="0" dirty="0">
                <a:solidFill>
                  <a:schemeClr val="tx1"/>
                </a:solidFill>
                <a:latin typeface="Times New Roman" panose="02020603050405020304" pitchFamily="18" charset="0"/>
                <a:cs typeface="Times New Roman" panose="02020603050405020304" pitchFamily="18" charset="0"/>
              </a:rPr>
              <a:t> 半精度：单个参数需要 </a:t>
            </a:r>
            <a:r>
              <a:rPr lang="en-US" altLang="zh-CN" sz="2000" spc="0" dirty="0">
                <a:solidFill>
                  <a:schemeClr val="tx1"/>
                </a:solidFill>
                <a:latin typeface="Times New Roman" panose="02020603050405020304" pitchFamily="18" charset="0"/>
                <a:cs typeface="Times New Roman" panose="02020603050405020304" pitchFamily="18" charset="0"/>
              </a:rPr>
              <a:t>16</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bits</a:t>
            </a:r>
          </a:p>
          <a:p>
            <a:pPr marL="457200" lvl="1" algn="just"/>
            <a:r>
              <a:rPr lang="en-US" altLang="zh-CN" sz="2000" spc="0" dirty="0">
                <a:solidFill>
                  <a:schemeClr val="tx1"/>
                </a:solidFill>
                <a:latin typeface="Times New Roman" panose="02020603050405020304" pitchFamily="18" charset="0"/>
                <a:cs typeface="Times New Roman" panose="02020603050405020304" pitchFamily="18" charset="0"/>
              </a:rPr>
              <a:t>INT8</a:t>
            </a:r>
            <a:r>
              <a:rPr lang="zh-CN" altLang="en-US" sz="2000" spc="0" dirty="0">
                <a:solidFill>
                  <a:schemeClr val="tx1"/>
                </a:solidFill>
                <a:latin typeface="Times New Roman" panose="02020603050405020304" pitchFamily="18" charset="0"/>
                <a:cs typeface="Times New Roman" panose="02020603050405020304" pitchFamily="18" charset="0"/>
              </a:rPr>
              <a:t> 整型： 单个参数需要 </a:t>
            </a:r>
            <a:r>
              <a:rPr lang="en-US" altLang="zh-CN" sz="2000" spc="0" dirty="0">
                <a:solidFill>
                  <a:schemeClr val="tx1"/>
                </a:solidFill>
                <a:latin typeface="Times New Roman" panose="02020603050405020304" pitchFamily="18" charset="0"/>
                <a:cs typeface="Times New Roman" panose="02020603050405020304" pitchFamily="18" charset="0"/>
              </a:rPr>
              <a:t>8</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bits</a:t>
            </a:r>
          </a:p>
          <a:p>
            <a:pPr marL="457200" lvl="1" algn="just"/>
            <a:r>
              <a:rPr lang="en-US" altLang="zh-CN" sz="2000" spc="0" dirty="0">
                <a:solidFill>
                  <a:schemeClr val="tx1"/>
                </a:solidFill>
                <a:latin typeface="Times New Roman" panose="02020603050405020304" pitchFamily="18" charset="0"/>
                <a:cs typeface="Times New Roman" panose="02020603050405020304" pitchFamily="18" charset="0"/>
              </a:rPr>
              <a:t>BF16</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Brain</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Floating</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Point</a:t>
            </a:r>
            <a:r>
              <a:rPr lang="zh-CN" altLang="en-US" sz="2000" spc="0" dirty="0">
                <a:solidFill>
                  <a:schemeClr val="tx1"/>
                </a:solidFill>
                <a:latin typeface="Times New Roman" panose="02020603050405020304" pitchFamily="18" charset="0"/>
                <a:cs typeface="Times New Roman" panose="02020603050405020304" pitchFamily="18" charset="0"/>
              </a:rPr>
              <a:t>）半精度：单个参数需要</a:t>
            </a:r>
            <a:r>
              <a:rPr lang="en-US" altLang="zh-CN" sz="2000" spc="0" dirty="0">
                <a:solidFill>
                  <a:schemeClr val="tx1"/>
                </a:solidFill>
                <a:latin typeface="Times New Roman" panose="02020603050405020304" pitchFamily="18" charset="0"/>
                <a:cs typeface="Times New Roman" panose="02020603050405020304" pitchFamily="18" charset="0"/>
              </a:rPr>
              <a:t>16</a:t>
            </a:r>
            <a:r>
              <a:rPr lang="zh-CN" altLang="en-US" sz="2000" spc="0" dirty="0">
                <a:solidFill>
                  <a:schemeClr val="tx1"/>
                </a:solidFill>
                <a:latin typeface="Times New Roman" panose="02020603050405020304" pitchFamily="18" charset="0"/>
                <a:cs typeface="Times New Roman" panose="02020603050405020304" pitchFamily="18" charset="0"/>
              </a:rPr>
              <a:t> </a:t>
            </a:r>
            <a:r>
              <a:rPr lang="en-US" altLang="zh-CN" sz="2000" spc="0" dirty="0">
                <a:solidFill>
                  <a:schemeClr val="tx1"/>
                </a:solidFill>
                <a:latin typeface="Times New Roman" panose="02020603050405020304" pitchFamily="18" charset="0"/>
                <a:cs typeface="Times New Roman" panose="02020603050405020304" pitchFamily="18" charset="0"/>
              </a:rPr>
              <a:t>bits</a:t>
            </a:r>
            <a:r>
              <a:rPr lang="zh-CN" altLang="en-US" sz="2000" spc="0" dirty="0">
                <a:solidFill>
                  <a:schemeClr val="tx1"/>
                </a:solidFill>
                <a:latin typeface="Times New Roman" panose="02020603050405020304" pitchFamily="18" charset="0"/>
                <a:cs typeface="Times New Roman" panose="02020603050405020304" pitchFamily="18" charset="0"/>
              </a:rPr>
              <a:t>，由</a:t>
            </a:r>
            <a:r>
              <a:rPr lang="en-US" altLang="zh-CN" sz="2000" spc="0" dirty="0">
                <a:solidFill>
                  <a:schemeClr val="tx1"/>
                </a:solidFill>
                <a:latin typeface="Times New Roman" panose="02020603050405020304" pitchFamily="18" charset="0"/>
                <a:cs typeface="Times New Roman" panose="02020603050405020304" pitchFamily="18" charset="0"/>
              </a:rPr>
              <a:t>google</a:t>
            </a:r>
            <a:r>
              <a:rPr lang="zh-CN" altLang="en-US" sz="2000" spc="0" dirty="0">
                <a:solidFill>
                  <a:schemeClr val="tx1"/>
                </a:solidFill>
                <a:latin typeface="Times New Roman" panose="02020603050405020304" pitchFamily="18" charset="0"/>
                <a:cs typeface="Times New Roman" panose="02020603050405020304" pitchFamily="18" charset="0"/>
              </a:rPr>
              <a:t>提出</a:t>
            </a:r>
          </a:p>
        </p:txBody>
      </p:sp>
      <p:pic>
        <p:nvPicPr>
          <p:cNvPr id="3" name="图片 2">
            <a:extLst>
              <a:ext uri="{FF2B5EF4-FFF2-40B4-BE49-F238E27FC236}">
                <a16:creationId xmlns:a16="http://schemas.microsoft.com/office/drawing/2014/main" id="{B1042EC0-EF97-67E8-3A18-68A96730EDF5}"/>
              </a:ext>
            </a:extLst>
          </p:cNvPr>
          <p:cNvPicPr>
            <a:picLocks noChangeAspect="1"/>
          </p:cNvPicPr>
          <p:nvPr/>
        </p:nvPicPr>
        <p:blipFill>
          <a:blip r:embed="rId3"/>
          <a:srcRect l="4722" t="5839" r="4182" b="3651"/>
          <a:stretch/>
        </p:blipFill>
        <p:spPr>
          <a:xfrm>
            <a:off x="6007698" y="1681560"/>
            <a:ext cx="5943599" cy="3764643"/>
          </a:xfrm>
          <a:prstGeom prst="rect">
            <a:avLst/>
          </a:prstGeom>
        </p:spPr>
      </p:pic>
      <p:sp>
        <p:nvSpPr>
          <p:cNvPr id="8" name="矩形: 圆角 7">
            <a:extLst>
              <a:ext uri="{FF2B5EF4-FFF2-40B4-BE49-F238E27FC236}">
                <a16:creationId xmlns:a16="http://schemas.microsoft.com/office/drawing/2014/main" id="{386DE422-EA1F-F298-A46F-0FDD8D87052C}"/>
              </a:ext>
            </a:extLst>
          </p:cNvPr>
          <p:cNvSpPr/>
          <p:nvPr/>
        </p:nvSpPr>
        <p:spPr>
          <a:xfrm>
            <a:off x="196552" y="5698121"/>
            <a:ext cx="11754745" cy="882880"/>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chemeClr val="bg1"/>
                </a:solidFill>
                <a:latin typeface="微软雅黑" panose="020B0503020204020204" pitchFamily="34" charset="-122"/>
                <a:ea typeface="微软雅黑" panose="020B0503020204020204" pitchFamily="34" charset="-122"/>
              </a:rPr>
              <a:t>一些研究工作尝试开发更激进的 </a:t>
            </a:r>
            <a:r>
              <a:rPr lang="en-US" altLang="zh-CN" sz="2600" b="1" dirty="0">
                <a:solidFill>
                  <a:schemeClr val="bg1"/>
                </a:solidFill>
                <a:latin typeface="微软雅黑" panose="020B0503020204020204" pitchFamily="34" charset="-122"/>
                <a:ea typeface="微软雅黑" panose="020B0503020204020204" pitchFamily="34" charset="-122"/>
              </a:rPr>
              <a:t>INT4 </a:t>
            </a:r>
            <a:r>
              <a:rPr lang="zh-CN" altLang="en-US" sz="2600" b="1" dirty="0">
                <a:solidFill>
                  <a:schemeClr val="bg1"/>
                </a:solidFill>
                <a:latin typeface="微软雅黑" panose="020B0503020204020204" pitchFamily="34" charset="-122"/>
                <a:ea typeface="微软雅黑" panose="020B0503020204020204" pitchFamily="34" charset="-122"/>
              </a:rPr>
              <a:t>量化方法。</a:t>
            </a:r>
            <a:r>
              <a:rPr lang="en-US" altLang="zh-CN" sz="2600" b="1" dirty="0" err="1">
                <a:solidFill>
                  <a:schemeClr val="bg1"/>
                </a:solidFill>
                <a:latin typeface="微软雅黑" panose="020B0503020204020204" pitchFamily="34" charset="-122"/>
                <a:ea typeface="微软雅黑" panose="020B0503020204020204" pitchFamily="34" charset="-122"/>
              </a:rPr>
              <a:t>LLaMA</a:t>
            </a:r>
            <a:r>
              <a:rPr lang="en-US" altLang="zh-CN" sz="2600" b="1" dirty="0">
                <a:solidFill>
                  <a:schemeClr val="bg1"/>
                </a:solidFill>
                <a:latin typeface="微软雅黑" panose="020B0503020204020204" pitchFamily="34" charset="-122"/>
                <a:ea typeface="微软雅黑" panose="020B0503020204020204" pitchFamily="34" charset="-122"/>
              </a:rPr>
              <a:t> </a:t>
            </a:r>
            <a:r>
              <a:rPr lang="zh-CN" altLang="en-US" sz="2600" b="1" dirty="0">
                <a:solidFill>
                  <a:schemeClr val="bg1"/>
                </a:solidFill>
                <a:latin typeface="微软雅黑" panose="020B0503020204020204" pitchFamily="34" charset="-122"/>
                <a:ea typeface="微软雅黑" panose="020B0503020204020204" pitchFamily="34" charset="-122"/>
              </a:rPr>
              <a:t>和 通义千问 等开源模型也均提供了 </a:t>
            </a:r>
            <a:r>
              <a:rPr lang="en-US" altLang="zh-CN" sz="2600" b="1" dirty="0">
                <a:solidFill>
                  <a:schemeClr val="bg1"/>
                </a:solidFill>
                <a:latin typeface="微软雅黑" panose="020B0503020204020204" pitchFamily="34" charset="-122"/>
                <a:ea typeface="微软雅黑" panose="020B0503020204020204" pitchFamily="34" charset="-122"/>
              </a:rPr>
              <a:t>INT4 </a:t>
            </a:r>
            <a:r>
              <a:rPr lang="zh-CN" altLang="en-US" sz="2600" b="1" dirty="0">
                <a:solidFill>
                  <a:schemeClr val="bg1"/>
                </a:solidFill>
                <a:latin typeface="微软雅黑" panose="020B0503020204020204" pitchFamily="34" charset="-122"/>
                <a:ea typeface="微软雅黑" panose="020B0503020204020204" pitchFamily="34" charset="-122"/>
              </a:rPr>
              <a:t>量化版本的模型副本</a:t>
            </a:r>
          </a:p>
        </p:txBody>
      </p:sp>
    </p:spTree>
    <p:extLst>
      <p:ext uri="{BB962C8B-B14F-4D97-AF65-F5344CB8AC3E}">
        <p14:creationId xmlns:p14="http://schemas.microsoft.com/office/powerpoint/2010/main" val="3425320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6CCCD7D-4283-05E2-EFB8-87E785ED9A6B}"/>
              </a:ext>
            </a:extLst>
          </p:cNvPr>
          <p:cNvSpPr>
            <a:spLocks noGrp="1" noChangeArrowheads="1"/>
          </p:cNvSpPr>
          <p:nvPr>
            <p:ph type="title" idx="4294967295"/>
          </p:nvPr>
        </p:nvSpPr>
        <p:spPr>
          <a:xfrm>
            <a:off x="451413" y="11830"/>
            <a:ext cx="8927537" cy="666849"/>
          </a:xfrm>
        </p:spPr>
        <p:txBody>
          <a:bodyPr vert="horz" wrap="square" lIns="63500" tIns="25400" rIns="63500" bIns="25400" numCol="1" anchor="t" anchorCtr="0" compatLnSpc="1">
            <a:prstTxWarp prst="textNoShape">
              <a:avLst/>
            </a:prstTxWarp>
            <a:spAutoFit/>
          </a:bodyPr>
          <a:lstStyle/>
          <a:p>
            <a:pPr algn="l"/>
            <a:r>
              <a:rPr lang="zh-CN" altLang="en-US" dirty="0">
                <a:latin typeface="Times New Roman" panose="02020603050405020304" pitchFamily="18" charset="0"/>
                <a:ea typeface="宋体" panose="02010600030101010101" pitchFamily="2" charset="-122"/>
              </a:rPr>
              <a:t>浮点数</a:t>
            </a:r>
            <a:r>
              <a:rPr lang="en-US" altLang="zh-CN" sz="3600" dirty="0">
                <a:latin typeface="Times New Roman" panose="02020603050405020304" pitchFamily="18" charset="0"/>
                <a:ea typeface="宋体" panose="02010600030101010101" pitchFamily="2" charset="-122"/>
              </a:rPr>
              <a:t>(Floating Point)</a:t>
            </a:r>
            <a:r>
              <a:rPr lang="zh-CN" altLang="en-US" sz="3600" dirty="0">
                <a:latin typeface="Times New Roman" panose="02020603050405020304" pitchFamily="18" charset="0"/>
                <a:ea typeface="宋体" panose="02010600030101010101" pitchFamily="2" charset="-122"/>
              </a:rPr>
              <a:t>的表示范围</a:t>
            </a:r>
          </a:p>
        </p:txBody>
      </p:sp>
      <p:sp>
        <p:nvSpPr>
          <p:cNvPr id="33795" name="Rectangle 3">
            <a:extLst>
              <a:ext uri="{FF2B5EF4-FFF2-40B4-BE49-F238E27FC236}">
                <a16:creationId xmlns:a16="http://schemas.microsoft.com/office/drawing/2014/main" id="{1EF12A78-C012-F501-DD16-C8C96CE5CA5B}"/>
              </a:ext>
            </a:extLst>
          </p:cNvPr>
          <p:cNvSpPr>
            <a:spLocks noGrp="1" noChangeArrowheads="1"/>
          </p:cNvSpPr>
          <p:nvPr>
            <p:ph type="body" idx="4294967295"/>
          </p:nvPr>
        </p:nvSpPr>
        <p:spPr>
          <a:xfrm>
            <a:off x="1955800" y="773114"/>
            <a:ext cx="8380414" cy="2911475"/>
          </a:xfrm>
        </p:spPr>
        <p:txBody>
          <a:bodyPr vert="horz" wrap="square" lIns="63500" tIns="25400" rIns="63500" bIns="25400" numCol="1" anchor="t" anchorCtr="0" compatLnSpc="1">
            <a:prstTxWarp prst="textNoShape">
              <a:avLst/>
            </a:prstTxWarp>
            <a:spAutoFit/>
          </a:bodyPr>
          <a:lstStyle/>
          <a:p>
            <a:pPr marL="203200" indent="-203200">
              <a:buNone/>
            </a:pPr>
            <a:r>
              <a:rPr lang="zh-CN" altLang="en-US" sz="2200" dirty="0">
                <a:ea typeface="黑体" panose="02010609060101010101" pitchFamily="49" charset="-122"/>
              </a:rPr>
              <a:t>例：画出下述</a:t>
            </a:r>
            <a:r>
              <a:rPr lang="en-US" altLang="zh-CN" sz="2200" dirty="0">
                <a:ea typeface="黑体" panose="02010609060101010101" pitchFamily="49" charset="-122"/>
              </a:rPr>
              <a:t>32</a:t>
            </a:r>
            <a:r>
              <a:rPr lang="zh-CN" altLang="en-US" sz="2200" dirty="0">
                <a:ea typeface="黑体" panose="02010609060101010101" pitchFamily="49" charset="-122"/>
              </a:rPr>
              <a:t>位浮点数格式的规格化数的表示范围。</a:t>
            </a:r>
          </a:p>
          <a:p>
            <a:pPr marL="203200" indent="-203200">
              <a:buNone/>
            </a:pPr>
            <a:r>
              <a:rPr lang="en-US" altLang="zh-CN" dirty="0"/>
              <a:t>             </a:t>
            </a:r>
            <a:r>
              <a:rPr lang="en-US" altLang="zh-CN" sz="1800" dirty="0"/>
              <a:t>0   1          8   9                                              31</a:t>
            </a:r>
          </a:p>
          <a:p>
            <a:pPr marL="203200" indent="-203200">
              <a:buNone/>
            </a:pPr>
            <a:endParaRPr lang="en-US" altLang="zh-CN" sz="1800" dirty="0"/>
          </a:p>
          <a:p>
            <a:pPr marL="203200" indent="-203200">
              <a:buNone/>
            </a:pPr>
            <a:r>
              <a:rPr lang="zh-CN" altLang="en-US" sz="2200" dirty="0"/>
              <a:t>   </a:t>
            </a:r>
            <a:r>
              <a:rPr lang="zh-CN" altLang="en-US" sz="2200" dirty="0">
                <a:latin typeface="黑体" panose="02010609060101010101" pitchFamily="49" charset="-122"/>
                <a:ea typeface="黑体" panose="02010609060101010101" pitchFamily="49" charset="-122"/>
              </a:rPr>
              <a:t>第</a:t>
            </a:r>
            <a:r>
              <a:rPr lang="en-US" altLang="zh-CN" sz="2200" dirty="0">
                <a:latin typeface="黑体" panose="02010609060101010101" pitchFamily="49" charset="-122"/>
                <a:ea typeface="黑体" panose="02010609060101010101" pitchFamily="49" charset="-122"/>
              </a:rPr>
              <a:t>0</a:t>
            </a:r>
            <a:r>
              <a:rPr lang="zh-CN" altLang="en-US" sz="2200" dirty="0">
                <a:latin typeface="黑体" panose="02010609060101010101" pitchFamily="49" charset="-122"/>
                <a:ea typeface="黑体" panose="02010609060101010101" pitchFamily="49" charset="-122"/>
              </a:rPr>
              <a:t>位数符</a:t>
            </a:r>
            <a:r>
              <a:rPr lang="en-US" altLang="zh-CN" sz="2200" dirty="0">
                <a:latin typeface="黑体" panose="02010609060101010101" pitchFamily="49" charset="-122"/>
                <a:ea typeface="黑体" panose="02010609060101010101" pitchFamily="49" charset="-122"/>
              </a:rPr>
              <a:t>S</a:t>
            </a:r>
            <a:r>
              <a:rPr lang="zh-CN" altLang="en-US" sz="2200" dirty="0">
                <a:latin typeface="黑体" panose="02010609060101010101" pitchFamily="49" charset="-122"/>
                <a:ea typeface="黑体" panose="02010609060101010101" pitchFamily="49" charset="-122"/>
              </a:rPr>
              <a:t>；第</a:t>
            </a: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8</a:t>
            </a:r>
            <a:r>
              <a:rPr lang="zh-CN" altLang="en-US" sz="2200" dirty="0">
                <a:latin typeface="黑体" panose="02010609060101010101" pitchFamily="49" charset="-122"/>
                <a:ea typeface="黑体" panose="02010609060101010101" pitchFamily="49" charset="-122"/>
              </a:rPr>
              <a:t>位为</a:t>
            </a:r>
            <a:r>
              <a:rPr lang="en-US" altLang="zh-CN" sz="2200" dirty="0">
                <a:latin typeface="黑体" panose="02010609060101010101" pitchFamily="49" charset="-122"/>
                <a:ea typeface="黑体" panose="02010609060101010101" pitchFamily="49" charset="-122"/>
              </a:rPr>
              <a:t>8</a:t>
            </a:r>
            <a:r>
              <a:rPr lang="zh-CN" altLang="en-US" sz="2200" dirty="0">
                <a:latin typeface="黑体" panose="02010609060101010101" pitchFamily="49" charset="-122"/>
                <a:ea typeface="黑体" panose="02010609060101010101" pitchFamily="49" charset="-122"/>
              </a:rPr>
              <a:t>位移码表示阶码</a:t>
            </a:r>
            <a:r>
              <a:rPr lang="en-US" altLang="zh-CN" sz="2200" dirty="0">
                <a:latin typeface="黑体" panose="02010609060101010101" pitchFamily="49" charset="-122"/>
                <a:ea typeface="黑体" panose="02010609060101010101" pitchFamily="49" charset="-122"/>
              </a:rPr>
              <a:t>E</a:t>
            </a:r>
            <a:r>
              <a:rPr lang="zh-CN" altLang="en-US" sz="2200" dirty="0">
                <a:latin typeface="黑体" panose="02010609060101010101" pitchFamily="49" charset="-122"/>
                <a:ea typeface="黑体" panose="02010609060101010101" pitchFamily="49" charset="-122"/>
              </a:rPr>
              <a:t>（偏置常数为</a:t>
            </a:r>
            <a:r>
              <a:rPr lang="en-US" altLang="zh-CN" sz="2200" dirty="0">
                <a:latin typeface="黑体" panose="02010609060101010101" pitchFamily="49" charset="-122"/>
                <a:ea typeface="黑体" panose="02010609060101010101" pitchFamily="49" charset="-122"/>
              </a:rPr>
              <a:t>128</a:t>
            </a:r>
            <a:r>
              <a:rPr lang="zh-CN" altLang="en-US" sz="2200" dirty="0">
                <a:latin typeface="黑体" panose="02010609060101010101" pitchFamily="49" charset="-122"/>
                <a:ea typeface="黑体" panose="02010609060101010101" pitchFamily="49" charset="-122"/>
              </a:rPr>
              <a:t>）；第</a:t>
            </a:r>
            <a:r>
              <a:rPr lang="en-US" altLang="zh-CN" sz="2200" dirty="0">
                <a:latin typeface="黑体" panose="02010609060101010101" pitchFamily="49" charset="-122"/>
                <a:ea typeface="黑体" panose="02010609060101010101" pitchFamily="49" charset="-122"/>
              </a:rPr>
              <a:t>9</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31</a:t>
            </a:r>
            <a:r>
              <a:rPr lang="zh-CN" altLang="en-US" sz="2200" dirty="0">
                <a:latin typeface="黑体" panose="02010609060101010101" pitchFamily="49" charset="-122"/>
                <a:ea typeface="黑体" panose="02010609060101010101" pitchFamily="49" charset="-122"/>
              </a:rPr>
              <a:t>位为</a:t>
            </a:r>
            <a:r>
              <a:rPr lang="en-US" altLang="zh-CN" sz="2200" dirty="0">
                <a:latin typeface="黑体" panose="02010609060101010101" pitchFamily="49" charset="-122"/>
                <a:ea typeface="黑体" panose="02010609060101010101" pitchFamily="49" charset="-122"/>
              </a:rPr>
              <a:t>24</a:t>
            </a:r>
            <a:r>
              <a:rPr lang="zh-CN" altLang="en-US" sz="2200" dirty="0">
                <a:latin typeface="黑体" panose="02010609060101010101" pitchFamily="49" charset="-122"/>
                <a:ea typeface="黑体" panose="02010609060101010101" pitchFamily="49" charset="-122"/>
              </a:rPr>
              <a:t>位二进制原码小数表示的尾数数值部分</a:t>
            </a:r>
            <a:r>
              <a:rPr lang="en-US" altLang="zh-CN" sz="2200" dirty="0">
                <a:latin typeface="黑体" panose="02010609060101010101" pitchFamily="49" charset="-122"/>
                <a:ea typeface="黑体" panose="02010609060101010101" pitchFamily="49" charset="-122"/>
              </a:rPr>
              <a:t>M</a:t>
            </a:r>
            <a:r>
              <a:rPr lang="zh-CN" altLang="en-US" sz="2200" dirty="0">
                <a:latin typeface="黑体" panose="02010609060101010101" pitchFamily="49" charset="-122"/>
                <a:ea typeface="黑体" panose="02010609060101010101" pitchFamily="49" charset="-122"/>
              </a:rPr>
              <a:t> 。规格化尾数的</a:t>
            </a:r>
            <a:r>
              <a:rPr lang="zh-CN" altLang="en-US" sz="2200" dirty="0">
                <a:solidFill>
                  <a:srgbClr val="FF0000"/>
                </a:solidFill>
                <a:latin typeface="黑体" panose="02010609060101010101" pitchFamily="49" charset="-122"/>
                <a:ea typeface="黑体" panose="02010609060101010101" pitchFamily="49" charset="-122"/>
              </a:rPr>
              <a:t>小数点后第一位总是</a:t>
            </a:r>
            <a:r>
              <a:rPr lang="en-US" altLang="zh-CN" sz="2200" dirty="0">
                <a:solidFill>
                  <a:srgbClr val="FF0000"/>
                </a:solidFill>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，故规定第一位默认的</a:t>
            </a:r>
            <a:r>
              <a:rPr lang="zh-CN" altLang="en-US" sz="2200" dirty="0">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1</a:t>
            </a:r>
            <a:r>
              <a:rPr lang="en-US" altLang="zh-CN" sz="2200" dirty="0">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不明显表示出来。这样可用</a:t>
            </a:r>
            <a:r>
              <a:rPr lang="en-US" altLang="zh-CN" sz="2200" dirty="0">
                <a:latin typeface="黑体" panose="02010609060101010101" pitchFamily="49" charset="-122"/>
                <a:ea typeface="黑体" panose="02010609060101010101" pitchFamily="49" charset="-122"/>
              </a:rPr>
              <a:t>23</a:t>
            </a:r>
            <a:r>
              <a:rPr lang="zh-CN" altLang="en-US" sz="2200" dirty="0">
                <a:latin typeface="黑体" panose="02010609060101010101" pitchFamily="49" charset="-122"/>
                <a:ea typeface="黑体" panose="02010609060101010101" pitchFamily="49" charset="-122"/>
              </a:rPr>
              <a:t>个数位表示</a:t>
            </a:r>
            <a:r>
              <a:rPr lang="en-US" altLang="zh-CN" sz="2200" dirty="0">
                <a:latin typeface="黑体" panose="02010609060101010101" pitchFamily="49" charset="-122"/>
                <a:ea typeface="黑体" panose="02010609060101010101" pitchFamily="49" charset="-122"/>
              </a:rPr>
              <a:t>24</a:t>
            </a:r>
            <a:r>
              <a:rPr lang="zh-CN" altLang="en-US" sz="2200" dirty="0">
                <a:latin typeface="黑体" panose="02010609060101010101" pitchFamily="49" charset="-122"/>
                <a:ea typeface="黑体" panose="02010609060101010101" pitchFamily="49" charset="-122"/>
              </a:rPr>
              <a:t>位尾数。</a:t>
            </a:r>
          </a:p>
        </p:txBody>
      </p:sp>
      <p:sp>
        <p:nvSpPr>
          <p:cNvPr id="33796" name="Rectangle 5">
            <a:extLst>
              <a:ext uri="{FF2B5EF4-FFF2-40B4-BE49-F238E27FC236}">
                <a16:creationId xmlns:a16="http://schemas.microsoft.com/office/drawing/2014/main" id="{B796D8FF-49E1-ECAB-7C97-DE2CA1AAFF11}"/>
              </a:ext>
            </a:extLst>
          </p:cNvPr>
          <p:cNvSpPr>
            <a:spLocks noChangeArrowheads="1"/>
          </p:cNvSpPr>
          <p:nvPr/>
        </p:nvSpPr>
        <p:spPr bwMode="auto">
          <a:xfrm>
            <a:off x="1524000" y="277018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797" name="Rectangle 6">
            <a:extLst>
              <a:ext uri="{FF2B5EF4-FFF2-40B4-BE49-F238E27FC236}">
                <a16:creationId xmlns:a16="http://schemas.microsoft.com/office/drawing/2014/main" id="{AB317D61-B750-DC4F-89CD-10895FECAC6B}"/>
              </a:ext>
            </a:extLst>
          </p:cNvPr>
          <p:cNvSpPr>
            <a:spLocks noChangeArrowheads="1"/>
          </p:cNvSpPr>
          <p:nvPr/>
        </p:nvSpPr>
        <p:spPr bwMode="auto">
          <a:xfrm>
            <a:off x="3011488" y="1584325"/>
            <a:ext cx="4862512" cy="3683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798" name="Line 7">
            <a:extLst>
              <a:ext uri="{FF2B5EF4-FFF2-40B4-BE49-F238E27FC236}">
                <a16:creationId xmlns:a16="http://schemas.microsoft.com/office/drawing/2014/main" id="{BF7EF9F6-C5C9-90DC-E216-68D906E48C2D}"/>
              </a:ext>
            </a:extLst>
          </p:cNvPr>
          <p:cNvSpPr>
            <a:spLocks noChangeShapeType="1"/>
          </p:cNvSpPr>
          <p:nvPr/>
        </p:nvSpPr>
        <p:spPr bwMode="auto">
          <a:xfrm>
            <a:off x="3313113" y="1606550"/>
            <a:ext cx="0" cy="368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3799" name="Line 8">
            <a:extLst>
              <a:ext uri="{FF2B5EF4-FFF2-40B4-BE49-F238E27FC236}">
                <a16:creationId xmlns:a16="http://schemas.microsoft.com/office/drawing/2014/main" id="{C20EE49E-CE00-3281-81FD-721E2ECA73A6}"/>
              </a:ext>
            </a:extLst>
          </p:cNvPr>
          <p:cNvSpPr>
            <a:spLocks noChangeShapeType="1"/>
          </p:cNvSpPr>
          <p:nvPr/>
        </p:nvSpPr>
        <p:spPr bwMode="auto">
          <a:xfrm>
            <a:off x="4387850" y="1620838"/>
            <a:ext cx="0" cy="368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3800" name="Text Box 9">
            <a:extLst>
              <a:ext uri="{FF2B5EF4-FFF2-40B4-BE49-F238E27FC236}">
                <a16:creationId xmlns:a16="http://schemas.microsoft.com/office/drawing/2014/main" id="{F2D218BC-0E91-BBFA-A4F7-EC22AAB3859A}"/>
              </a:ext>
            </a:extLst>
          </p:cNvPr>
          <p:cNvSpPr txBox="1">
            <a:spLocks noChangeArrowheads="1"/>
          </p:cNvSpPr>
          <p:nvPr/>
        </p:nvSpPr>
        <p:spPr bwMode="auto">
          <a:xfrm>
            <a:off x="3011488" y="15509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50000"/>
              </a:spcBef>
              <a:spcAft>
                <a:spcPct val="0"/>
              </a:spcAft>
              <a:buNone/>
            </a:pPr>
            <a:r>
              <a:rPr lang="en-US" altLang="zh-CN" sz="1800">
                <a:solidFill>
                  <a:srgbClr val="FF9900"/>
                </a:solidFill>
                <a:latin typeface="Times New Roman" panose="02020603050405020304" pitchFamily="18" charset="0"/>
              </a:rPr>
              <a:t>S</a:t>
            </a:r>
          </a:p>
        </p:txBody>
      </p:sp>
      <p:sp>
        <p:nvSpPr>
          <p:cNvPr id="33801" name="Text Box 10">
            <a:extLst>
              <a:ext uri="{FF2B5EF4-FFF2-40B4-BE49-F238E27FC236}">
                <a16:creationId xmlns:a16="http://schemas.microsoft.com/office/drawing/2014/main" id="{2C00B6BA-254C-232B-604B-E0C4A6899F03}"/>
              </a:ext>
            </a:extLst>
          </p:cNvPr>
          <p:cNvSpPr txBox="1">
            <a:spLocks noChangeArrowheads="1"/>
          </p:cNvSpPr>
          <p:nvPr/>
        </p:nvSpPr>
        <p:spPr bwMode="auto">
          <a:xfrm>
            <a:off x="3444876" y="1593851"/>
            <a:ext cx="949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50000"/>
              </a:spcBef>
              <a:spcAft>
                <a:spcPct val="0"/>
              </a:spcAft>
              <a:buNone/>
            </a:pPr>
            <a:r>
              <a:rPr lang="zh-CN" altLang="en-US" sz="1800">
                <a:solidFill>
                  <a:srgbClr val="CC0000"/>
                </a:solidFill>
                <a:ea typeface="黑体" panose="02010609060101010101" pitchFamily="49" charset="-122"/>
              </a:rPr>
              <a:t>阶码</a:t>
            </a:r>
            <a:r>
              <a:rPr lang="en-US" altLang="zh-CN" sz="1800">
                <a:solidFill>
                  <a:srgbClr val="CC0000"/>
                </a:solidFill>
                <a:ea typeface="黑体" panose="02010609060101010101" pitchFamily="49" charset="-122"/>
              </a:rPr>
              <a:t>E</a:t>
            </a:r>
          </a:p>
        </p:txBody>
      </p:sp>
      <p:sp>
        <p:nvSpPr>
          <p:cNvPr id="33802" name="Text Box 11">
            <a:extLst>
              <a:ext uri="{FF2B5EF4-FFF2-40B4-BE49-F238E27FC236}">
                <a16:creationId xmlns:a16="http://schemas.microsoft.com/office/drawing/2014/main" id="{0BC3978F-129D-5D71-948D-A6DA1C410036}"/>
              </a:ext>
            </a:extLst>
          </p:cNvPr>
          <p:cNvSpPr txBox="1">
            <a:spLocks noChangeArrowheads="1"/>
          </p:cNvSpPr>
          <p:nvPr/>
        </p:nvSpPr>
        <p:spPr bwMode="auto">
          <a:xfrm>
            <a:off x="5748338" y="1560513"/>
            <a:ext cx="10398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50000"/>
              </a:spcBef>
              <a:spcAft>
                <a:spcPct val="0"/>
              </a:spcAft>
              <a:buNone/>
            </a:pPr>
            <a:r>
              <a:rPr lang="zh-CN" altLang="en-US" sz="1800">
                <a:solidFill>
                  <a:srgbClr val="333399"/>
                </a:solidFill>
                <a:ea typeface="黑体" panose="02010609060101010101" pitchFamily="49" charset="-122"/>
              </a:rPr>
              <a:t>尾数</a:t>
            </a:r>
            <a:r>
              <a:rPr lang="en-US" altLang="zh-CN" sz="1800">
                <a:solidFill>
                  <a:srgbClr val="333399"/>
                </a:solidFill>
                <a:ea typeface="黑体" panose="02010609060101010101" pitchFamily="49" charset="-122"/>
              </a:rPr>
              <a:t>M</a:t>
            </a:r>
          </a:p>
        </p:txBody>
      </p:sp>
      <p:sp>
        <p:nvSpPr>
          <p:cNvPr id="405516" name="Text Box 12">
            <a:extLst>
              <a:ext uri="{FF2B5EF4-FFF2-40B4-BE49-F238E27FC236}">
                <a16:creationId xmlns:a16="http://schemas.microsoft.com/office/drawing/2014/main" id="{25911219-02D7-E7AE-F4AC-952192FD4952}"/>
              </a:ext>
            </a:extLst>
          </p:cNvPr>
          <p:cNvSpPr txBox="1">
            <a:spLocks noChangeArrowheads="1"/>
          </p:cNvSpPr>
          <p:nvPr/>
        </p:nvSpPr>
        <p:spPr bwMode="auto">
          <a:xfrm>
            <a:off x="1601788" y="3698876"/>
            <a:ext cx="4584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50000"/>
              </a:spcBef>
              <a:spcAft>
                <a:spcPct val="0"/>
              </a:spcAft>
              <a:buNone/>
            </a:pPr>
            <a:r>
              <a:rPr lang="zh-CN" altLang="en-US" sz="1800">
                <a:solidFill>
                  <a:srgbClr val="3333FF"/>
                </a:solidFill>
                <a:ea typeface="黑体" panose="02010609060101010101" pitchFamily="49" charset="-122"/>
              </a:rPr>
              <a:t>最大正数：</a:t>
            </a:r>
            <a:r>
              <a:rPr lang="en-US" altLang="zh-CN" sz="1800">
                <a:solidFill>
                  <a:srgbClr val="3333FF"/>
                </a:solidFill>
                <a:ea typeface="黑体" panose="02010609060101010101" pitchFamily="49" charset="-122"/>
              </a:rPr>
              <a:t>0.</a:t>
            </a:r>
            <a:r>
              <a:rPr lang="en-US" altLang="zh-CN" sz="1800">
                <a:solidFill>
                  <a:srgbClr val="CC0000"/>
                </a:solidFill>
                <a:ea typeface="黑体" panose="02010609060101010101" pitchFamily="49" charset="-122"/>
              </a:rPr>
              <a:t>1</a:t>
            </a:r>
            <a:r>
              <a:rPr lang="en-US" altLang="zh-CN" sz="1800">
                <a:solidFill>
                  <a:srgbClr val="3333FF"/>
                </a:solidFill>
                <a:ea typeface="黑体" panose="02010609060101010101" pitchFamily="49" charset="-122"/>
              </a:rPr>
              <a:t>1…1 x 2</a:t>
            </a:r>
            <a:r>
              <a:rPr lang="en-US" altLang="zh-CN" sz="1800" baseline="30000">
                <a:solidFill>
                  <a:srgbClr val="3333FF"/>
                </a:solidFill>
                <a:ea typeface="黑体" panose="02010609060101010101" pitchFamily="49" charset="-122"/>
              </a:rPr>
              <a:t>11…1 </a:t>
            </a:r>
            <a:r>
              <a:rPr lang="en-US" altLang="zh-CN" sz="1800">
                <a:solidFill>
                  <a:srgbClr val="3333FF"/>
                </a:solidFill>
                <a:ea typeface="黑体" panose="02010609060101010101" pitchFamily="49" charset="-122"/>
              </a:rPr>
              <a:t> =(1-2</a:t>
            </a:r>
            <a:r>
              <a:rPr lang="en-US" altLang="zh-CN" sz="1800" baseline="30000">
                <a:solidFill>
                  <a:srgbClr val="3333FF"/>
                </a:solidFill>
                <a:ea typeface="黑体" panose="02010609060101010101" pitchFamily="49" charset="-122"/>
              </a:rPr>
              <a:t>-24</a:t>
            </a:r>
            <a:r>
              <a:rPr lang="en-US" altLang="zh-CN" sz="1800">
                <a:solidFill>
                  <a:srgbClr val="3333FF"/>
                </a:solidFill>
                <a:ea typeface="黑体" panose="02010609060101010101" pitchFamily="49" charset="-122"/>
              </a:rPr>
              <a:t>) x 2</a:t>
            </a:r>
            <a:r>
              <a:rPr lang="en-US" altLang="zh-CN" sz="1800" baseline="30000">
                <a:solidFill>
                  <a:srgbClr val="3333FF"/>
                </a:solidFill>
                <a:ea typeface="黑体" panose="02010609060101010101" pitchFamily="49" charset="-122"/>
              </a:rPr>
              <a:t>127</a:t>
            </a:r>
            <a:r>
              <a:rPr lang="en-US" altLang="zh-CN" sz="1800">
                <a:solidFill>
                  <a:srgbClr val="3333FF"/>
                </a:solidFill>
                <a:latin typeface="Times New Roman" panose="02020603050405020304" pitchFamily="18" charset="0"/>
              </a:rPr>
              <a:t> </a:t>
            </a:r>
            <a:endParaRPr lang="zh-CN" altLang="en-US" sz="1800">
              <a:solidFill>
                <a:srgbClr val="3333FF"/>
              </a:solidFill>
              <a:latin typeface="Times New Roman" panose="02020603050405020304" pitchFamily="18" charset="0"/>
            </a:endParaRPr>
          </a:p>
        </p:txBody>
      </p:sp>
      <p:sp>
        <p:nvSpPr>
          <p:cNvPr id="405517" name="Text Box 13">
            <a:extLst>
              <a:ext uri="{FF2B5EF4-FFF2-40B4-BE49-F238E27FC236}">
                <a16:creationId xmlns:a16="http://schemas.microsoft.com/office/drawing/2014/main" id="{94B0FE5F-E09D-0468-021B-F579D1CE5367}"/>
              </a:ext>
            </a:extLst>
          </p:cNvPr>
          <p:cNvSpPr txBox="1">
            <a:spLocks noChangeArrowheads="1"/>
          </p:cNvSpPr>
          <p:nvPr/>
        </p:nvSpPr>
        <p:spPr bwMode="auto">
          <a:xfrm>
            <a:off x="6051551" y="3692526"/>
            <a:ext cx="4379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50000"/>
              </a:spcBef>
              <a:spcAft>
                <a:spcPct val="0"/>
              </a:spcAft>
              <a:buNone/>
            </a:pPr>
            <a:r>
              <a:rPr lang="zh-CN" altLang="en-US" sz="1800">
                <a:solidFill>
                  <a:srgbClr val="3333FF"/>
                </a:solidFill>
                <a:ea typeface="黑体" panose="02010609060101010101" pitchFamily="49" charset="-122"/>
              </a:rPr>
              <a:t>最小正数：</a:t>
            </a:r>
            <a:r>
              <a:rPr lang="en-US" altLang="zh-CN" sz="1800">
                <a:solidFill>
                  <a:srgbClr val="3333FF"/>
                </a:solidFill>
                <a:ea typeface="黑体" panose="02010609060101010101" pitchFamily="49" charset="-122"/>
              </a:rPr>
              <a:t>0.</a:t>
            </a:r>
            <a:r>
              <a:rPr lang="en-US" altLang="zh-CN" sz="1800">
                <a:solidFill>
                  <a:srgbClr val="CC0000"/>
                </a:solidFill>
                <a:ea typeface="黑体" panose="02010609060101010101" pitchFamily="49" charset="-122"/>
              </a:rPr>
              <a:t>1</a:t>
            </a:r>
            <a:r>
              <a:rPr lang="en-US" altLang="zh-CN" sz="1800">
                <a:solidFill>
                  <a:srgbClr val="3333FF"/>
                </a:solidFill>
                <a:ea typeface="黑体" panose="02010609060101010101" pitchFamily="49" charset="-122"/>
              </a:rPr>
              <a:t>0…0 x 2</a:t>
            </a:r>
            <a:r>
              <a:rPr lang="en-US" altLang="zh-CN" sz="1800" baseline="30000">
                <a:solidFill>
                  <a:srgbClr val="3333FF"/>
                </a:solidFill>
                <a:ea typeface="黑体" panose="02010609060101010101" pitchFamily="49" charset="-122"/>
              </a:rPr>
              <a:t>00…0 </a:t>
            </a:r>
            <a:r>
              <a:rPr lang="en-US" altLang="zh-CN" sz="1800">
                <a:solidFill>
                  <a:srgbClr val="3333FF"/>
                </a:solidFill>
                <a:ea typeface="黑体" panose="02010609060101010101" pitchFamily="49" charset="-122"/>
              </a:rPr>
              <a:t> =(1/2) x 2</a:t>
            </a:r>
            <a:r>
              <a:rPr lang="en-US" altLang="zh-CN" sz="1800" baseline="30000">
                <a:solidFill>
                  <a:srgbClr val="3333FF"/>
                </a:solidFill>
                <a:ea typeface="黑体" panose="02010609060101010101" pitchFamily="49" charset="-122"/>
              </a:rPr>
              <a:t>-128</a:t>
            </a:r>
            <a:r>
              <a:rPr lang="en-US" altLang="zh-CN" sz="1800">
                <a:solidFill>
                  <a:srgbClr val="000000"/>
                </a:solidFill>
                <a:latin typeface="Times New Roman" panose="02020603050405020304" pitchFamily="18" charset="0"/>
              </a:rPr>
              <a:t> </a:t>
            </a:r>
            <a:endParaRPr lang="zh-CN" altLang="en-US" sz="1800">
              <a:solidFill>
                <a:srgbClr val="000000"/>
              </a:solidFill>
              <a:latin typeface="Times New Roman" panose="02020603050405020304" pitchFamily="18" charset="0"/>
            </a:endParaRPr>
          </a:p>
        </p:txBody>
      </p:sp>
      <p:sp>
        <p:nvSpPr>
          <p:cNvPr id="405518" name="Text Box 14">
            <a:extLst>
              <a:ext uri="{FF2B5EF4-FFF2-40B4-BE49-F238E27FC236}">
                <a16:creationId xmlns:a16="http://schemas.microsoft.com/office/drawing/2014/main" id="{1F075174-75CD-6F77-351D-81B1A33D5CB1}"/>
              </a:ext>
            </a:extLst>
          </p:cNvPr>
          <p:cNvSpPr txBox="1">
            <a:spLocks noChangeArrowheads="1"/>
          </p:cNvSpPr>
          <p:nvPr/>
        </p:nvSpPr>
        <p:spPr bwMode="auto">
          <a:xfrm>
            <a:off x="1639888" y="4014789"/>
            <a:ext cx="7561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50000"/>
              </a:spcBef>
              <a:spcAft>
                <a:spcPct val="0"/>
              </a:spcAft>
              <a:buNone/>
            </a:pPr>
            <a:r>
              <a:rPr lang="zh-CN" altLang="en-US" sz="2000" dirty="0">
                <a:solidFill>
                  <a:srgbClr val="FF0066"/>
                </a:solidFill>
                <a:latin typeface="Times New Roman" panose="02020603050405020304" pitchFamily="18" charset="0"/>
                <a:ea typeface="黑体" panose="02010609060101010101" pitchFamily="49" charset="-122"/>
              </a:rPr>
              <a:t>因为原码是对称的，所以其表示范围关于原点对称。</a:t>
            </a:r>
          </a:p>
        </p:txBody>
      </p:sp>
      <p:sp>
        <p:nvSpPr>
          <p:cNvPr id="405519" name="Text Box 15">
            <a:extLst>
              <a:ext uri="{FF2B5EF4-FFF2-40B4-BE49-F238E27FC236}">
                <a16:creationId xmlns:a16="http://schemas.microsoft.com/office/drawing/2014/main" id="{E603D164-F7D2-6ABB-AE3E-8E7B4E72EC99}"/>
              </a:ext>
            </a:extLst>
          </p:cNvPr>
          <p:cNvSpPr txBox="1">
            <a:spLocks noChangeArrowheads="1"/>
          </p:cNvSpPr>
          <p:nvPr/>
        </p:nvSpPr>
        <p:spPr bwMode="auto">
          <a:xfrm>
            <a:off x="1706563" y="6026151"/>
            <a:ext cx="83740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ts val="600"/>
              </a:spcBef>
              <a:spcAft>
                <a:spcPct val="0"/>
              </a:spcAft>
              <a:buNone/>
            </a:pPr>
            <a:r>
              <a:rPr lang="zh-CN" altLang="en-US" sz="2000" dirty="0">
                <a:solidFill>
                  <a:srgbClr val="CC0000"/>
                </a:solidFill>
                <a:latin typeface="黑体" panose="02010609060101010101" pitchFamily="49" charset="-122"/>
                <a:ea typeface="黑体" panose="02010609060101010101" pitchFamily="49" charset="-122"/>
              </a:rPr>
              <a:t>机器</a:t>
            </a:r>
            <a:r>
              <a:rPr lang="en-US" altLang="zh-CN" sz="2000" dirty="0">
                <a:solidFill>
                  <a:srgbClr val="CC0000"/>
                </a:solidFill>
                <a:latin typeface="黑体" panose="02010609060101010101" pitchFamily="49" charset="-122"/>
                <a:ea typeface="黑体" panose="02010609060101010101" pitchFamily="49" charset="-122"/>
              </a:rPr>
              <a:t>0</a:t>
            </a:r>
            <a:r>
              <a:rPr lang="zh-CN" altLang="en-US" sz="2000" dirty="0">
                <a:solidFill>
                  <a:srgbClr val="CC0000"/>
                </a:solidFill>
                <a:latin typeface="黑体" panose="02010609060101010101" pitchFamily="49" charset="-122"/>
                <a:ea typeface="黑体" panose="02010609060101010101" pitchFamily="49" charset="-122"/>
              </a:rPr>
              <a:t>：尾数为</a:t>
            </a:r>
            <a:r>
              <a:rPr lang="en-US" altLang="zh-CN" sz="2000" dirty="0">
                <a:solidFill>
                  <a:srgbClr val="CC0000"/>
                </a:solidFill>
                <a:latin typeface="黑体" panose="02010609060101010101" pitchFamily="49" charset="-122"/>
                <a:ea typeface="黑体" panose="02010609060101010101" pitchFamily="49" charset="-122"/>
              </a:rPr>
              <a:t>0 </a:t>
            </a:r>
            <a:r>
              <a:rPr lang="zh-CN" altLang="en-US" sz="2000" dirty="0">
                <a:solidFill>
                  <a:srgbClr val="CC0000"/>
                </a:solidFill>
                <a:latin typeface="黑体" panose="02010609060101010101" pitchFamily="49" charset="-122"/>
                <a:ea typeface="黑体" panose="02010609060101010101" pitchFamily="49" charset="-122"/>
              </a:rPr>
              <a:t>或 落在下溢区中的数</a:t>
            </a:r>
          </a:p>
          <a:p>
            <a:pPr eaLnBrk="0" fontAlgn="base" hangingPunct="0">
              <a:lnSpc>
                <a:spcPct val="100000"/>
              </a:lnSpc>
              <a:spcBef>
                <a:spcPts val="600"/>
              </a:spcBef>
              <a:spcAft>
                <a:spcPct val="0"/>
              </a:spcAft>
              <a:buNone/>
            </a:pPr>
            <a:r>
              <a:rPr lang="zh-CN" altLang="en-US" sz="2000" dirty="0">
                <a:solidFill>
                  <a:srgbClr val="CC0000"/>
                </a:solidFill>
                <a:latin typeface="黑体" panose="02010609060101010101" pitchFamily="49" charset="-122"/>
                <a:ea typeface="黑体" panose="02010609060101010101" pitchFamily="49" charset="-122"/>
              </a:rPr>
              <a:t>浮点数范围比定点数大，但数的个数没变多，故数之间更稀疏，且不均匀</a:t>
            </a:r>
          </a:p>
        </p:txBody>
      </p:sp>
      <p:grpSp>
        <p:nvGrpSpPr>
          <p:cNvPr id="33807" name="Group 17">
            <a:extLst>
              <a:ext uri="{FF2B5EF4-FFF2-40B4-BE49-F238E27FC236}">
                <a16:creationId xmlns:a16="http://schemas.microsoft.com/office/drawing/2014/main" id="{65DD2277-8D2D-E7DB-C6FD-D98FD76646B4}"/>
              </a:ext>
            </a:extLst>
          </p:cNvPr>
          <p:cNvGrpSpPr>
            <a:grpSpLocks noChangeAspect="1"/>
          </p:cNvGrpSpPr>
          <p:nvPr/>
        </p:nvGrpSpPr>
        <p:grpSpPr bwMode="auto">
          <a:xfrm>
            <a:off x="1700214" y="4371976"/>
            <a:ext cx="8967787" cy="1757363"/>
            <a:chOff x="111" y="2538"/>
            <a:chExt cx="5482" cy="1161"/>
          </a:xfrm>
        </p:grpSpPr>
        <p:sp>
          <p:nvSpPr>
            <p:cNvPr id="33809" name="AutoShape 16">
              <a:extLst>
                <a:ext uri="{FF2B5EF4-FFF2-40B4-BE49-F238E27FC236}">
                  <a16:creationId xmlns:a16="http://schemas.microsoft.com/office/drawing/2014/main" id="{36518231-D33F-CD55-C8B0-B39FA064EEC0}"/>
                </a:ext>
              </a:extLst>
            </p:cNvPr>
            <p:cNvSpPr>
              <a:spLocks noChangeAspect="1" noChangeArrowheads="1" noTextEdit="1"/>
            </p:cNvSpPr>
            <p:nvPr/>
          </p:nvSpPr>
          <p:spPr bwMode="auto">
            <a:xfrm>
              <a:off x="112" y="2538"/>
              <a:ext cx="5474" cy="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3810" name="Rectangle 18">
              <a:extLst>
                <a:ext uri="{FF2B5EF4-FFF2-40B4-BE49-F238E27FC236}">
                  <a16:creationId xmlns:a16="http://schemas.microsoft.com/office/drawing/2014/main" id="{A747E008-DEB6-E2E5-3B6E-BE4A4E5E0D30}"/>
                </a:ext>
              </a:extLst>
            </p:cNvPr>
            <p:cNvSpPr>
              <a:spLocks noChangeArrowheads="1"/>
            </p:cNvSpPr>
            <p:nvPr/>
          </p:nvSpPr>
          <p:spPr bwMode="auto">
            <a:xfrm>
              <a:off x="111" y="2542"/>
              <a:ext cx="3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9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11" name="Rectangle 19">
              <a:extLst>
                <a:ext uri="{FF2B5EF4-FFF2-40B4-BE49-F238E27FC236}">
                  <a16:creationId xmlns:a16="http://schemas.microsoft.com/office/drawing/2014/main" id="{DDDFFFCC-6D34-C736-8EE6-D935F109BF27}"/>
                </a:ext>
              </a:extLst>
            </p:cNvPr>
            <p:cNvSpPr>
              <a:spLocks noChangeArrowheads="1"/>
            </p:cNvSpPr>
            <p:nvPr/>
          </p:nvSpPr>
          <p:spPr bwMode="auto">
            <a:xfrm>
              <a:off x="2743" y="3054"/>
              <a:ext cx="4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黑体" panose="02010609060101010101" pitchFamily="49" charset="-122"/>
                  <a:ea typeface="黑体" panose="02010609060101010101" pitchFamily="49" charset="-122"/>
                </a:rPr>
                <a:t>正下溢</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33812" name="Rectangle 20">
              <a:extLst>
                <a:ext uri="{FF2B5EF4-FFF2-40B4-BE49-F238E27FC236}">
                  <a16:creationId xmlns:a16="http://schemas.microsoft.com/office/drawing/2014/main" id="{E96423DE-6224-3D71-D645-86B403A39C5C}"/>
                </a:ext>
              </a:extLst>
            </p:cNvPr>
            <p:cNvSpPr>
              <a:spLocks noChangeArrowheads="1"/>
            </p:cNvSpPr>
            <p:nvPr/>
          </p:nvSpPr>
          <p:spPr bwMode="auto">
            <a:xfrm>
              <a:off x="3111" y="3050"/>
              <a:ext cx="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13" name="Rectangle 21">
              <a:extLst>
                <a:ext uri="{FF2B5EF4-FFF2-40B4-BE49-F238E27FC236}">
                  <a16:creationId xmlns:a16="http://schemas.microsoft.com/office/drawing/2014/main" id="{D55C492D-B67C-61DC-654D-808BAE2ADD46}"/>
                </a:ext>
              </a:extLst>
            </p:cNvPr>
            <p:cNvSpPr>
              <a:spLocks noChangeArrowheads="1"/>
            </p:cNvSpPr>
            <p:nvPr/>
          </p:nvSpPr>
          <p:spPr bwMode="auto">
            <a:xfrm>
              <a:off x="2236" y="3044"/>
              <a:ext cx="4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黑体" panose="02010609060101010101" pitchFamily="49" charset="-122"/>
                  <a:ea typeface="黑体" panose="02010609060101010101" pitchFamily="49" charset="-122"/>
                </a:rPr>
                <a:t>负下溢</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33814" name="Rectangle 22">
              <a:extLst>
                <a:ext uri="{FF2B5EF4-FFF2-40B4-BE49-F238E27FC236}">
                  <a16:creationId xmlns:a16="http://schemas.microsoft.com/office/drawing/2014/main" id="{BFF293A8-ACCF-29CF-7A7C-8312023B14B7}"/>
                </a:ext>
              </a:extLst>
            </p:cNvPr>
            <p:cNvSpPr>
              <a:spLocks noChangeArrowheads="1"/>
            </p:cNvSpPr>
            <p:nvPr/>
          </p:nvSpPr>
          <p:spPr bwMode="auto">
            <a:xfrm>
              <a:off x="2604" y="3040"/>
              <a:ext cx="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15" name="Rectangle 23">
              <a:extLst>
                <a:ext uri="{FF2B5EF4-FFF2-40B4-BE49-F238E27FC236}">
                  <a16:creationId xmlns:a16="http://schemas.microsoft.com/office/drawing/2014/main" id="{76753CAE-184B-CFB4-A559-AC0682F437F4}"/>
                </a:ext>
              </a:extLst>
            </p:cNvPr>
            <p:cNvSpPr>
              <a:spLocks noChangeArrowheads="1"/>
            </p:cNvSpPr>
            <p:nvPr/>
          </p:nvSpPr>
          <p:spPr bwMode="auto">
            <a:xfrm>
              <a:off x="338" y="3324"/>
              <a:ext cx="1041" cy="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16" name="Rectangle 24">
              <a:extLst>
                <a:ext uri="{FF2B5EF4-FFF2-40B4-BE49-F238E27FC236}">
                  <a16:creationId xmlns:a16="http://schemas.microsoft.com/office/drawing/2014/main" id="{57CE1410-3649-17B6-0A7C-1937A5BF1B0C}"/>
                </a:ext>
              </a:extLst>
            </p:cNvPr>
            <p:cNvSpPr>
              <a:spLocks noChangeArrowheads="1"/>
            </p:cNvSpPr>
            <p:nvPr/>
          </p:nvSpPr>
          <p:spPr bwMode="auto">
            <a:xfrm>
              <a:off x="436" y="3383"/>
              <a:ext cx="5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17" name="Rectangle 25">
              <a:extLst>
                <a:ext uri="{FF2B5EF4-FFF2-40B4-BE49-F238E27FC236}">
                  <a16:creationId xmlns:a16="http://schemas.microsoft.com/office/drawing/2014/main" id="{A6AB8400-1063-5990-0009-0EA78D1720AA}"/>
                </a:ext>
              </a:extLst>
            </p:cNvPr>
            <p:cNvSpPr>
              <a:spLocks noChangeArrowheads="1"/>
            </p:cNvSpPr>
            <p:nvPr/>
          </p:nvSpPr>
          <p:spPr bwMode="auto">
            <a:xfrm>
              <a:off x="484" y="3383"/>
              <a:ext cx="1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900" b="0">
                  <a:solidFill>
                    <a:srgbClr val="000000"/>
                  </a:solidFill>
                  <a:latin typeface="Times New Roman" panose="02020603050405020304" pitchFamily="18" charset="0"/>
                </a:rPr>
                <a:t> </a:t>
              </a:r>
              <a:r>
                <a:rPr lang="en-US" altLang="zh-CN" sz="1900" b="0">
                  <a:solidFill>
                    <a:srgbClr val="000000"/>
                  </a:solidFill>
                  <a:latin typeface="Times New Roman" panose="02020603050405020304" pitchFamily="18" charset="0"/>
                </a:rPr>
                <a:t>(1</a:t>
              </a:r>
              <a:endParaRPr lang="en-US" altLang="zh-CN" sz="1600">
                <a:solidFill>
                  <a:srgbClr val="000000"/>
                </a:solidFill>
                <a:latin typeface="Times New Roman" panose="02020603050405020304" pitchFamily="18" charset="0"/>
              </a:endParaRPr>
            </a:p>
          </p:txBody>
        </p:sp>
        <p:sp>
          <p:nvSpPr>
            <p:cNvPr id="33818" name="Rectangle 26">
              <a:extLst>
                <a:ext uri="{FF2B5EF4-FFF2-40B4-BE49-F238E27FC236}">
                  <a16:creationId xmlns:a16="http://schemas.microsoft.com/office/drawing/2014/main" id="{37807ED5-F72E-E9BD-B793-78B9CE8E8548}"/>
                </a:ext>
              </a:extLst>
            </p:cNvPr>
            <p:cNvSpPr>
              <a:spLocks noChangeArrowheads="1"/>
            </p:cNvSpPr>
            <p:nvPr/>
          </p:nvSpPr>
          <p:spPr bwMode="auto">
            <a:xfrm>
              <a:off x="639" y="3383"/>
              <a:ext cx="5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19" name="Rectangle 27">
              <a:extLst>
                <a:ext uri="{FF2B5EF4-FFF2-40B4-BE49-F238E27FC236}">
                  <a16:creationId xmlns:a16="http://schemas.microsoft.com/office/drawing/2014/main" id="{DDA0D075-DF86-8A1A-0925-C2187384F1F8}"/>
                </a:ext>
              </a:extLst>
            </p:cNvPr>
            <p:cNvSpPr>
              <a:spLocks noChangeArrowheads="1"/>
            </p:cNvSpPr>
            <p:nvPr/>
          </p:nvSpPr>
          <p:spPr bwMode="auto">
            <a:xfrm>
              <a:off x="687" y="3383"/>
              <a:ext cx="7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2</a:t>
              </a:r>
              <a:endParaRPr lang="en-US" altLang="zh-CN" sz="1600">
                <a:solidFill>
                  <a:srgbClr val="000000"/>
                </a:solidFill>
                <a:latin typeface="Times New Roman" panose="02020603050405020304" pitchFamily="18" charset="0"/>
              </a:endParaRPr>
            </a:p>
          </p:txBody>
        </p:sp>
        <p:sp>
          <p:nvSpPr>
            <p:cNvPr id="33820" name="Rectangle 28">
              <a:extLst>
                <a:ext uri="{FF2B5EF4-FFF2-40B4-BE49-F238E27FC236}">
                  <a16:creationId xmlns:a16="http://schemas.microsoft.com/office/drawing/2014/main" id="{FEE89DDB-2D4B-03FF-DF5E-47CF34326327}"/>
                </a:ext>
              </a:extLst>
            </p:cNvPr>
            <p:cNvSpPr>
              <a:spLocks noChangeArrowheads="1"/>
            </p:cNvSpPr>
            <p:nvPr/>
          </p:nvSpPr>
          <p:spPr bwMode="auto">
            <a:xfrm>
              <a:off x="758" y="3355"/>
              <a:ext cx="3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21" name="Rectangle 29">
              <a:extLst>
                <a:ext uri="{FF2B5EF4-FFF2-40B4-BE49-F238E27FC236}">
                  <a16:creationId xmlns:a16="http://schemas.microsoft.com/office/drawing/2014/main" id="{30B7B7FD-765D-98F3-7C87-CE65B46FF610}"/>
                </a:ext>
              </a:extLst>
            </p:cNvPr>
            <p:cNvSpPr>
              <a:spLocks noChangeArrowheads="1"/>
            </p:cNvSpPr>
            <p:nvPr/>
          </p:nvSpPr>
          <p:spPr bwMode="auto">
            <a:xfrm>
              <a:off x="790" y="3355"/>
              <a:ext cx="51"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a:solidFill>
                    <a:srgbClr val="000000"/>
                  </a:solidFill>
                  <a:latin typeface="Times New Roman" panose="02020603050405020304" pitchFamily="18" charset="0"/>
                </a:rPr>
                <a:t>2</a:t>
              </a:r>
              <a:endParaRPr lang="en-US" altLang="zh-CN" sz="1600">
                <a:solidFill>
                  <a:srgbClr val="000000"/>
                </a:solidFill>
                <a:latin typeface="Times New Roman" panose="02020603050405020304" pitchFamily="18" charset="0"/>
              </a:endParaRPr>
            </a:p>
          </p:txBody>
        </p:sp>
        <p:sp>
          <p:nvSpPr>
            <p:cNvPr id="33822" name="Rectangle 30">
              <a:extLst>
                <a:ext uri="{FF2B5EF4-FFF2-40B4-BE49-F238E27FC236}">
                  <a16:creationId xmlns:a16="http://schemas.microsoft.com/office/drawing/2014/main" id="{1E5DFB9B-1CB5-B21B-9042-D2CF4AAD3829}"/>
                </a:ext>
              </a:extLst>
            </p:cNvPr>
            <p:cNvSpPr>
              <a:spLocks noChangeArrowheads="1"/>
            </p:cNvSpPr>
            <p:nvPr/>
          </p:nvSpPr>
          <p:spPr bwMode="auto">
            <a:xfrm>
              <a:off x="838" y="3355"/>
              <a:ext cx="51"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a:solidFill>
                    <a:srgbClr val="000000"/>
                  </a:solidFill>
                  <a:latin typeface="Times New Roman" panose="02020603050405020304" pitchFamily="18" charset="0"/>
                </a:rPr>
                <a:t>4</a:t>
              </a:r>
              <a:endParaRPr lang="en-US" altLang="zh-CN" sz="1600">
                <a:solidFill>
                  <a:srgbClr val="000000"/>
                </a:solidFill>
                <a:latin typeface="Times New Roman" panose="02020603050405020304" pitchFamily="18" charset="0"/>
              </a:endParaRPr>
            </a:p>
          </p:txBody>
        </p:sp>
        <p:sp>
          <p:nvSpPr>
            <p:cNvPr id="33823" name="Rectangle 31">
              <a:extLst>
                <a:ext uri="{FF2B5EF4-FFF2-40B4-BE49-F238E27FC236}">
                  <a16:creationId xmlns:a16="http://schemas.microsoft.com/office/drawing/2014/main" id="{E3A13EA3-3E67-D2DA-70A5-3FCBD6F93755}"/>
                </a:ext>
              </a:extLst>
            </p:cNvPr>
            <p:cNvSpPr>
              <a:spLocks noChangeArrowheads="1"/>
            </p:cNvSpPr>
            <p:nvPr/>
          </p:nvSpPr>
          <p:spPr bwMode="auto">
            <a:xfrm>
              <a:off x="886" y="3383"/>
              <a:ext cx="5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24" name="Rectangle 32">
              <a:extLst>
                <a:ext uri="{FF2B5EF4-FFF2-40B4-BE49-F238E27FC236}">
                  <a16:creationId xmlns:a16="http://schemas.microsoft.com/office/drawing/2014/main" id="{FE47FCF2-2D8E-DCB9-4F9E-5523BEEFEA09}"/>
                </a:ext>
              </a:extLst>
            </p:cNvPr>
            <p:cNvSpPr>
              <a:spLocks noChangeArrowheads="1"/>
            </p:cNvSpPr>
            <p:nvPr/>
          </p:nvSpPr>
          <p:spPr bwMode="auto">
            <a:xfrm>
              <a:off x="933" y="3383"/>
              <a:ext cx="3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9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25" name="Rectangle 33">
              <a:extLst>
                <a:ext uri="{FF2B5EF4-FFF2-40B4-BE49-F238E27FC236}">
                  <a16:creationId xmlns:a16="http://schemas.microsoft.com/office/drawing/2014/main" id="{20AB37F5-7626-E7F8-81D1-58A9F83778F9}"/>
                </a:ext>
              </a:extLst>
            </p:cNvPr>
            <p:cNvSpPr>
              <a:spLocks noChangeArrowheads="1"/>
            </p:cNvSpPr>
            <p:nvPr/>
          </p:nvSpPr>
          <p:spPr bwMode="auto">
            <a:xfrm>
              <a:off x="969" y="3383"/>
              <a:ext cx="109"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400" b="0">
                  <a:solidFill>
                    <a:srgbClr val="000000"/>
                  </a:solidFill>
                  <a:latin typeface="Times New Roman" panose="02020603050405020304" pitchFamily="18" charset="0"/>
                </a:rPr>
                <a:t>×</a:t>
              </a:r>
              <a:endParaRPr lang="en-US" altLang="zh-CN" sz="1400">
                <a:solidFill>
                  <a:srgbClr val="000000"/>
                </a:solidFill>
                <a:latin typeface="Times New Roman" panose="02020603050405020304" pitchFamily="18" charset="0"/>
              </a:endParaRPr>
            </a:p>
          </p:txBody>
        </p:sp>
        <p:sp>
          <p:nvSpPr>
            <p:cNvPr id="33826" name="Rectangle 34">
              <a:extLst>
                <a:ext uri="{FF2B5EF4-FFF2-40B4-BE49-F238E27FC236}">
                  <a16:creationId xmlns:a16="http://schemas.microsoft.com/office/drawing/2014/main" id="{4B99232D-1BFF-B89B-BDD2-580DA85F3045}"/>
                </a:ext>
              </a:extLst>
            </p:cNvPr>
            <p:cNvSpPr>
              <a:spLocks noChangeArrowheads="1"/>
            </p:cNvSpPr>
            <p:nvPr/>
          </p:nvSpPr>
          <p:spPr bwMode="auto">
            <a:xfrm>
              <a:off x="1049" y="3383"/>
              <a:ext cx="7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a:solidFill>
                    <a:srgbClr val="000000"/>
                  </a:solidFill>
                  <a:latin typeface="Times New Roman" panose="02020603050405020304" pitchFamily="18" charset="0"/>
                </a:rPr>
                <a:t>2</a:t>
              </a:r>
              <a:endParaRPr lang="en-US" altLang="zh-CN" sz="1600">
                <a:solidFill>
                  <a:srgbClr val="000000"/>
                </a:solidFill>
                <a:latin typeface="Times New Roman" panose="02020603050405020304" pitchFamily="18" charset="0"/>
              </a:endParaRPr>
            </a:p>
          </p:txBody>
        </p:sp>
        <p:sp>
          <p:nvSpPr>
            <p:cNvPr id="33827" name="Rectangle 35">
              <a:extLst>
                <a:ext uri="{FF2B5EF4-FFF2-40B4-BE49-F238E27FC236}">
                  <a16:creationId xmlns:a16="http://schemas.microsoft.com/office/drawing/2014/main" id="{7B83510A-5FBD-4B70-EE33-589149C94D25}"/>
                </a:ext>
              </a:extLst>
            </p:cNvPr>
            <p:cNvSpPr>
              <a:spLocks noChangeArrowheads="1"/>
            </p:cNvSpPr>
            <p:nvPr/>
          </p:nvSpPr>
          <p:spPr bwMode="auto">
            <a:xfrm>
              <a:off x="1121" y="3355"/>
              <a:ext cx="15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a:solidFill>
                    <a:srgbClr val="000000"/>
                  </a:solidFill>
                  <a:latin typeface="Times New Roman" panose="02020603050405020304" pitchFamily="18" charset="0"/>
                </a:rPr>
                <a:t>127</a:t>
              </a:r>
              <a:endParaRPr lang="en-US" altLang="zh-CN" sz="1600">
                <a:solidFill>
                  <a:srgbClr val="000000"/>
                </a:solidFill>
                <a:latin typeface="Times New Roman" panose="02020603050405020304" pitchFamily="18" charset="0"/>
              </a:endParaRPr>
            </a:p>
          </p:txBody>
        </p:sp>
        <p:sp>
          <p:nvSpPr>
            <p:cNvPr id="33828" name="Rectangle 36">
              <a:extLst>
                <a:ext uri="{FF2B5EF4-FFF2-40B4-BE49-F238E27FC236}">
                  <a16:creationId xmlns:a16="http://schemas.microsoft.com/office/drawing/2014/main" id="{4830A3D7-7B03-0ABF-E585-A60CDEC345EF}"/>
                </a:ext>
              </a:extLst>
            </p:cNvPr>
            <p:cNvSpPr>
              <a:spLocks noChangeArrowheads="1"/>
            </p:cNvSpPr>
            <p:nvPr/>
          </p:nvSpPr>
          <p:spPr bwMode="auto">
            <a:xfrm>
              <a:off x="1264" y="3355"/>
              <a:ext cx="25"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3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29" name="Rectangle 37">
              <a:extLst>
                <a:ext uri="{FF2B5EF4-FFF2-40B4-BE49-F238E27FC236}">
                  <a16:creationId xmlns:a16="http://schemas.microsoft.com/office/drawing/2014/main" id="{9199DF4E-997D-507E-0B87-370879700AE0}"/>
                </a:ext>
              </a:extLst>
            </p:cNvPr>
            <p:cNvSpPr>
              <a:spLocks noChangeArrowheads="1"/>
            </p:cNvSpPr>
            <p:nvPr/>
          </p:nvSpPr>
          <p:spPr bwMode="auto">
            <a:xfrm>
              <a:off x="5089" y="3346"/>
              <a:ext cx="504" cy="3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30" name="Rectangle 38">
              <a:extLst>
                <a:ext uri="{FF2B5EF4-FFF2-40B4-BE49-F238E27FC236}">
                  <a16:creationId xmlns:a16="http://schemas.microsoft.com/office/drawing/2014/main" id="{D5B5D2EB-B4A6-3440-D090-0DFBD3F11ACA}"/>
                </a:ext>
              </a:extLst>
            </p:cNvPr>
            <p:cNvSpPr>
              <a:spLocks noChangeArrowheads="1"/>
            </p:cNvSpPr>
            <p:nvPr/>
          </p:nvSpPr>
          <p:spPr bwMode="auto">
            <a:xfrm>
              <a:off x="5187" y="3418"/>
              <a:ext cx="2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黑体" panose="02010609060101010101" pitchFamily="49" charset="-122"/>
                  <a:ea typeface="黑体" panose="02010609060101010101" pitchFamily="49" charset="-122"/>
                </a:rPr>
                <a:t>数轴</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33831" name="Rectangle 39">
              <a:extLst>
                <a:ext uri="{FF2B5EF4-FFF2-40B4-BE49-F238E27FC236}">
                  <a16:creationId xmlns:a16="http://schemas.microsoft.com/office/drawing/2014/main" id="{8A200036-E455-D1D0-214D-B2CE26A84B71}"/>
                </a:ext>
              </a:extLst>
            </p:cNvPr>
            <p:cNvSpPr>
              <a:spLocks noChangeArrowheads="1"/>
            </p:cNvSpPr>
            <p:nvPr/>
          </p:nvSpPr>
          <p:spPr bwMode="auto">
            <a:xfrm>
              <a:off x="5432" y="3414"/>
              <a:ext cx="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32" name="Rectangle 40">
              <a:extLst>
                <a:ext uri="{FF2B5EF4-FFF2-40B4-BE49-F238E27FC236}">
                  <a16:creationId xmlns:a16="http://schemas.microsoft.com/office/drawing/2014/main" id="{B946115C-BFBA-A0EB-CC39-52AB200213C1}"/>
                </a:ext>
              </a:extLst>
            </p:cNvPr>
            <p:cNvSpPr>
              <a:spLocks noChangeArrowheads="1"/>
            </p:cNvSpPr>
            <p:nvPr/>
          </p:nvSpPr>
          <p:spPr bwMode="auto">
            <a:xfrm>
              <a:off x="2539" y="2540"/>
              <a:ext cx="411" cy="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33" name="Rectangle 41">
              <a:extLst>
                <a:ext uri="{FF2B5EF4-FFF2-40B4-BE49-F238E27FC236}">
                  <a16:creationId xmlns:a16="http://schemas.microsoft.com/office/drawing/2014/main" id="{15E02447-3F67-E3C4-F572-BFD71A5A5924}"/>
                </a:ext>
              </a:extLst>
            </p:cNvPr>
            <p:cNvSpPr>
              <a:spLocks noChangeArrowheads="1"/>
            </p:cNvSpPr>
            <p:nvPr/>
          </p:nvSpPr>
          <p:spPr bwMode="auto">
            <a:xfrm>
              <a:off x="2638" y="2614"/>
              <a:ext cx="1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黑体" panose="02010609060101010101" pitchFamily="49" charset="-122"/>
                  <a:ea typeface="黑体" panose="02010609060101010101" pitchFamily="49" charset="-122"/>
                </a:rPr>
                <a:t>零</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33834" name="Rectangle 42">
              <a:extLst>
                <a:ext uri="{FF2B5EF4-FFF2-40B4-BE49-F238E27FC236}">
                  <a16:creationId xmlns:a16="http://schemas.microsoft.com/office/drawing/2014/main" id="{E563FA3D-6FEE-638F-44C2-8CC41CF718DE}"/>
                </a:ext>
              </a:extLst>
            </p:cNvPr>
            <p:cNvSpPr>
              <a:spLocks noChangeArrowheads="1"/>
            </p:cNvSpPr>
            <p:nvPr/>
          </p:nvSpPr>
          <p:spPr bwMode="auto">
            <a:xfrm>
              <a:off x="2761" y="2609"/>
              <a:ext cx="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35" name="Rectangle 43">
              <a:extLst>
                <a:ext uri="{FF2B5EF4-FFF2-40B4-BE49-F238E27FC236}">
                  <a16:creationId xmlns:a16="http://schemas.microsoft.com/office/drawing/2014/main" id="{D3E48451-1A56-4840-375A-2A47737D0E1C}"/>
                </a:ext>
              </a:extLst>
            </p:cNvPr>
            <p:cNvSpPr>
              <a:spLocks noChangeArrowheads="1"/>
            </p:cNvSpPr>
            <p:nvPr/>
          </p:nvSpPr>
          <p:spPr bwMode="auto">
            <a:xfrm>
              <a:off x="3431" y="2573"/>
              <a:ext cx="989" cy="2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36" name="Rectangle 44">
              <a:extLst>
                <a:ext uri="{FF2B5EF4-FFF2-40B4-BE49-F238E27FC236}">
                  <a16:creationId xmlns:a16="http://schemas.microsoft.com/office/drawing/2014/main" id="{44372037-7158-E851-CBC1-1A760628C4C0}"/>
                </a:ext>
              </a:extLst>
            </p:cNvPr>
            <p:cNvSpPr>
              <a:spLocks noChangeArrowheads="1"/>
            </p:cNvSpPr>
            <p:nvPr/>
          </p:nvSpPr>
          <p:spPr bwMode="auto">
            <a:xfrm>
              <a:off x="3529" y="2646"/>
              <a:ext cx="8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黑体" panose="02010609060101010101" pitchFamily="49" charset="-122"/>
                  <a:ea typeface="黑体" panose="02010609060101010101" pitchFamily="49" charset="-122"/>
                </a:rPr>
                <a:t>可表示的正数</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33837" name="Rectangle 45">
              <a:extLst>
                <a:ext uri="{FF2B5EF4-FFF2-40B4-BE49-F238E27FC236}">
                  <a16:creationId xmlns:a16="http://schemas.microsoft.com/office/drawing/2014/main" id="{EA9354ED-D503-4A29-6FF0-56EA4D2D59FB}"/>
                </a:ext>
              </a:extLst>
            </p:cNvPr>
            <p:cNvSpPr>
              <a:spLocks noChangeArrowheads="1"/>
            </p:cNvSpPr>
            <p:nvPr/>
          </p:nvSpPr>
          <p:spPr bwMode="auto">
            <a:xfrm>
              <a:off x="4264" y="2642"/>
              <a:ext cx="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38" name="Rectangle 46">
              <a:extLst>
                <a:ext uri="{FF2B5EF4-FFF2-40B4-BE49-F238E27FC236}">
                  <a16:creationId xmlns:a16="http://schemas.microsoft.com/office/drawing/2014/main" id="{4627D0C1-473F-F20A-D09D-BF90AC1B6C55}"/>
                </a:ext>
              </a:extLst>
            </p:cNvPr>
            <p:cNvSpPr>
              <a:spLocks noChangeArrowheads="1"/>
            </p:cNvSpPr>
            <p:nvPr/>
          </p:nvSpPr>
          <p:spPr bwMode="auto">
            <a:xfrm>
              <a:off x="1020" y="2606"/>
              <a:ext cx="947" cy="2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39" name="Rectangle 47">
              <a:extLst>
                <a:ext uri="{FF2B5EF4-FFF2-40B4-BE49-F238E27FC236}">
                  <a16:creationId xmlns:a16="http://schemas.microsoft.com/office/drawing/2014/main" id="{E61B49FE-F64E-3CA2-0FF1-34C3D7401E29}"/>
                </a:ext>
              </a:extLst>
            </p:cNvPr>
            <p:cNvSpPr>
              <a:spLocks noChangeArrowheads="1"/>
            </p:cNvSpPr>
            <p:nvPr/>
          </p:nvSpPr>
          <p:spPr bwMode="auto">
            <a:xfrm>
              <a:off x="1119" y="2677"/>
              <a:ext cx="8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黑体" panose="02010609060101010101" pitchFamily="49" charset="-122"/>
                  <a:ea typeface="黑体" panose="02010609060101010101" pitchFamily="49" charset="-122"/>
                </a:rPr>
                <a:t>可表示的负数</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33840" name="Rectangle 48">
              <a:extLst>
                <a:ext uri="{FF2B5EF4-FFF2-40B4-BE49-F238E27FC236}">
                  <a16:creationId xmlns:a16="http://schemas.microsoft.com/office/drawing/2014/main" id="{BAF8CD6A-44AC-4755-0560-D2CE627C1D02}"/>
                </a:ext>
              </a:extLst>
            </p:cNvPr>
            <p:cNvSpPr>
              <a:spLocks noChangeArrowheads="1"/>
            </p:cNvSpPr>
            <p:nvPr/>
          </p:nvSpPr>
          <p:spPr bwMode="auto">
            <a:xfrm>
              <a:off x="1854" y="2674"/>
              <a:ext cx="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41" name="Freeform 49">
              <a:extLst>
                <a:ext uri="{FF2B5EF4-FFF2-40B4-BE49-F238E27FC236}">
                  <a16:creationId xmlns:a16="http://schemas.microsoft.com/office/drawing/2014/main" id="{BA9F047F-B3ED-EDEE-A8B4-3EC2F34D4019}"/>
                </a:ext>
              </a:extLst>
            </p:cNvPr>
            <p:cNvSpPr>
              <a:spLocks noEditPoints="1"/>
            </p:cNvSpPr>
            <p:nvPr/>
          </p:nvSpPr>
          <p:spPr bwMode="auto">
            <a:xfrm>
              <a:off x="136" y="3235"/>
              <a:ext cx="5168" cy="89"/>
            </a:xfrm>
            <a:custGeom>
              <a:avLst/>
              <a:gdLst>
                <a:gd name="T0" fmla="*/ 0 w 10337"/>
                <a:gd name="T1" fmla="*/ 1 h 177"/>
                <a:gd name="T2" fmla="*/ 0 w 10337"/>
                <a:gd name="T3" fmla="*/ 1 h 177"/>
                <a:gd name="T4" fmla="*/ 0 w 10337"/>
                <a:gd name="T5" fmla="*/ 1 h 177"/>
                <a:gd name="T6" fmla="*/ 0 w 10337"/>
                <a:gd name="T7" fmla="*/ 1 h 177"/>
                <a:gd name="T8" fmla="*/ 0 w 10337"/>
                <a:gd name="T9" fmla="*/ 1 h 177"/>
                <a:gd name="T10" fmla="*/ 0 w 10337"/>
                <a:gd name="T11" fmla="*/ 1 h 177"/>
                <a:gd name="T12" fmla="*/ 0 w 10337"/>
                <a:gd name="T13" fmla="*/ 1 h 177"/>
                <a:gd name="T14" fmla="*/ 0 w 10337"/>
                <a:gd name="T15" fmla="*/ 0 h 177"/>
                <a:gd name="T16" fmla="*/ 0 w 10337"/>
                <a:gd name="T17" fmla="*/ 1 h 177"/>
                <a:gd name="T18" fmla="*/ 0 w 10337"/>
                <a:gd name="T19" fmla="*/ 0 h 177"/>
                <a:gd name="T20" fmla="*/ 0 w 10337"/>
                <a:gd name="T21" fmla="*/ 1 h 177"/>
                <a:gd name="T22" fmla="*/ 0 w 10337"/>
                <a:gd name="T23" fmla="*/ 1 h 177"/>
                <a:gd name="T24" fmla="*/ 0 w 10337"/>
                <a:gd name="T25" fmla="*/ 0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37"/>
                <a:gd name="T40" fmla="*/ 0 h 177"/>
                <a:gd name="T41" fmla="*/ 10337 w 10337"/>
                <a:gd name="T42" fmla="*/ 177 h 1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37" h="177">
                  <a:moveTo>
                    <a:pt x="136" y="65"/>
                  </a:moveTo>
                  <a:lnTo>
                    <a:pt x="10201" y="65"/>
                  </a:lnTo>
                  <a:lnTo>
                    <a:pt x="10201" y="109"/>
                  </a:lnTo>
                  <a:lnTo>
                    <a:pt x="136" y="109"/>
                  </a:lnTo>
                  <a:lnTo>
                    <a:pt x="136" y="65"/>
                  </a:lnTo>
                  <a:close/>
                  <a:moveTo>
                    <a:pt x="164" y="177"/>
                  </a:moveTo>
                  <a:lnTo>
                    <a:pt x="0" y="88"/>
                  </a:lnTo>
                  <a:lnTo>
                    <a:pt x="164" y="0"/>
                  </a:lnTo>
                  <a:lnTo>
                    <a:pt x="164" y="177"/>
                  </a:lnTo>
                  <a:close/>
                  <a:moveTo>
                    <a:pt x="10174" y="0"/>
                  </a:moveTo>
                  <a:lnTo>
                    <a:pt x="10337" y="88"/>
                  </a:lnTo>
                  <a:lnTo>
                    <a:pt x="10174" y="177"/>
                  </a:lnTo>
                  <a:lnTo>
                    <a:pt x="10174" y="0"/>
                  </a:lnTo>
                  <a:close/>
                </a:path>
              </a:pathLst>
            </a:custGeom>
            <a:solidFill>
              <a:srgbClr val="000000"/>
            </a:solidFill>
            <a:ln w="1588">
              <a:solidFill>
                <a:srgbClr val="000000"/>
              </a:solidFill>
              <a:prstDash val="solid"/>
              <a:round/>
              <a:headEnd/>
              <a:tailEnd/>
            </a:ln>
          </p:spPr>
          <p:txBody>
            <a:bodyPr/>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3842" name="Line 50">
              <a:extLst>
                <a:ext uri="{FF2B5EF4-FFF2-40B4-BE49-F238E27FC236}">
                  <a16:creationId xmlns:a16="http://schemas.microsoft.com/office/drawing/2014/main" id="{7F572C19-9F59-DB53-9D57-1D6BBE18DE29}"/>
                </a:ext>
              </a:extLst>
            </p:cNvPr>
            <p:cNvSpPr>
              <a:spLocks noChangeShapeType="1"/>
            </p:cNvSpPr>
            <p:nvPr/>
          </p:nvSpPr>
          <p:spPr bwMode="auto">
            <a:xfrm>
              <a:off x="2704" y="2860"/>
              <a:ext cx="0" cy="42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3843" name="Line 51">
              <a:extLst>
                <a:ext uri="{FF2B5EF4-FFF2-40B4-BE49-F238E27FC236}">
                  <a16:creationId xmlns:a16="http://schemas.microsoft.com/office/drawing/2014/main" id="{FDC52CEB-DADB-84A7-094A-5762F7DCE7DF}"/>
                </a:ext>
              </a:extLst>
            </p:cNvPr>
            <p:cNvSpPr>
              <a:spLocks noChangeShapeType="1"/>
            </p:cNvSpPr>
            <p:nvPr/>
          </p:nvSpPr>
          <p:spPr bwMode="auto">
            <a:xfrm>
              <a:off x="845" y="2959"/>
              <a:ext cx="0" cy="32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3844" name="Rectangle 52">
              <a:extLst>
                <a:ext uri="{FF2B5EF4-FFF2-40B4-BE49-F238E27FC236}">
                  <a16:creationId xmlns:a16="http://schemas.microsoft.com/office/drawing/2014/main" id="{B479CB0A-AC2C-2D82-BBD5-31B1D41D415F}"/>
                </a:ext>
              </a:extLst>
            </p:cNvPr>
            <p:cNvSpPr>
              <a:spLocks noChangeArrowheads="1"/>
            </p:cNvSpPr>
            <p:nvPr/>
          </p:nvSpPr>
          <p:spPr bwMode="auto">
            <a:xfrm>
              <a:off x="1859" y="3346"/>
              <a:ext cx="609" cy="2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45" name="Rectangle 53">
              <a:extLst>
                <a:ext uri="{FF2B5EF4-FFF2-40B4-BE49-F238E27FC236}">
                  <a16:creationId xmlns:a16="http://schemas.microsoft.com/office/drawing/2014/main" id="{B0B8BBFB-7A38-45A1-CB7D-F9DDDE33C871}"/>
                </a:ext>
              </a:extLst>
            </p:cNvPr>
            <p:cNvSpPr>
              <a:spLocks noChangeArrowheads="1"/>
            </p:cNvSpPr>
            <p:nvPr/>
          </p:nvSpPr>
          <p:spPr bwMode="auto">
            <a:xfrm>
              <a:off x="1958" y="3405"/>
              <a:ext cx="5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46" name="Rectangle 54">
              <a:extLst>
                <a:ext uri="{FF2B5EF4-FFF2-40B4-BE49-F238E27FC236}">
                  <a16:creationId xmlns:a16="http://schemas.microsoft.com/office/drawing/2014/main" id="{23E496A7-3222-2EEE-0CE2-10C347FC2287}"/>
                </a:ext>
              </a:extLst>
            </p:cNvPr>
            <p:cNvSpPr>
              <a:spLocks noChangeArrowheads="1"/>
            </p:cNvSpPr>
            <p:nvPr/>
          </p:nvSpPr>
          <p:spPr bwMode="auto">
            <a:xfrm>
              <a:off x="2006" y="3405"/>
              <a:ext cx="7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2</a:t>
              </a:r>
              <a:endParaRPr lang="en-US" altLang="zh-CN" sz="1600">
                <a:solidFill>
                  <a:srgbClr val="000000"/>
                </a:solidFill>
                <a:latin typeface="Times New Roman" panose="02020603050405020304" pitchFamily="18" charset="0"/>
              </a:endParaRPr>
            </a:p>
          </p:txBody>
        </p:sp>
        <p:sp>
          <p:nvSpPr>
            <p:cNvPr id="33847" name="Rectangle 55">
              <a:extLst>
                <a:ext uri="{FF2B5EF4-FFF2-40B4-BE49-F238E27FC236}">
                  <a16:creationId xmlns:a16="http://schemas.microsoft.com/office/drawing/2014/main" id="{FC74285E-6A11-B5E9-8EBA-C6DCDE8CF188}"/>
                </a:ext>
              </a:extLst>
            </p:cNvPr>
            <p:cNvSpPr>
              <a:spLocks noChangeArrowheads="1"/>
            </p:cNvSpPr>
            <p:nvPr/>
          </p:nvSpPr>
          <p:spPr bwMode="auto">
            <a:xfrm>
              <a:off x="2078" y="3377"/>
              <a:ext cx="3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48" name="Rectangle 56">
              <a:extLst>
                <a:ext uri="{FF2B5EF4-FFF2-40B4-BE49-F238E27FC236}">
                  <a16:creationId xmlns:a16="http://schemas.microsoft.com/office/drawing/2014/main" id="{34BFBE8E-292D-1DEE-9189-45AFD02F9ED3}"/>
                </a:ext>
              </a:extLst>
            </p:cNvPr>
            <p:cNvSpPr>
              <a:spLocks noChangeArrowheads="1"/>
            </p:cNvSpPr>
            <p:nvPr/>
          </p:nvSpPr>
          <p:spPr bwMode="auto">
            <a:xfrm>
              <a:off x="2109" y="3377"/>
              <a:ext cx="15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a:solidFill>
                    <a:srgbClr val="000000"/>
                  </a:solidFill>
                  <a:latin typeface="黑体" panose="02010609060101010101" pitchFamily="49" charset="-122"/>
                  <a:ea typeface="黑体" panose="02010609060101010101" pitchFamily="49" charset="-122"/>
                </a:rPr>
                <a:t>129</a:t>
              </a:r>
              <a:endParaRPr lang="en-US" altLang="zh-CN" sz="1600">
                <a:solidFill>
                  <a:srgbClr val="000000"/>
                </a:solidFill>
                <a:latin typeface="黑体" panose="02010609060101010101" pitchFamily="49" charset="-122"/>
                <a:ea typeface="黑体" panose="02010609060101010101" pitchFamily="49" charset="-122"/>
              </a:endParaRPr>
            </a:p>
          </p:txBody>
        </p:sp>
        <p:sp>
          <p:nvSpPr>
            <p:cNvPr id="33849" name="Rectangle 57">
              <a:extLst>
                <a:ext uri="{FF2B5EF4-FFF2-40B4-BE49-F238E27FC236}">
                  <a16:creationId xmlns:a16="http://schemas.microsoft.com/office/drawing/2014/main" id="{2635F66F-E70F-7FF3-E7F9-5631FC5965DD}"/>
                </a:ext>
              </a:extLst>
            </p:cNvPr>
            <p:cNvSpPr>
              <a:spLocks noChangeArrowheads="1"/>
            </p:cNvSpPr>
            <p:nvPr/>
          </p:nvSpPr>
          <p:spPr bwMode="auto">
            <a:xfrm>
              <a:off x="2253" y="3377"/>
              <a:ext cx="25"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3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50" name="Rectangle 58">
              <a:extLst>
                <a:ext uri="{FF2B5EF4-FFF2-40B4-BE49-F238E27FC236}">
                  <a16:creationId xmlns:a16="http://schemas.microsoft.com/office/drawing/2014/main" id="{E867FADB-4DBB-7ABA-C338-4E3842CC8F4F}"/>
                </a:ext>
              </a:extLst>
            </p:cNvPr>
            <p:cNvSpPr>
              <a:spLocks noChangeArrowheads="1"/>
            </p:cNvSpPr>
            <p:nvPr/>
          </p:nvSpPr>
          <p:spPr bwMode="auto">
            <a:xfrm>
              <a:off x="2581" y="3357"/>
              <a:ext cx="339" cy="2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51" name="Rectangle 59">
              <a:extLst>
                <a:ext uri="{FF2B5EF4-FFF2-40B4-BE49-F238E27FC236}">
                  <a16:creationId xmlns:a16="http://schemas.microsoft.com/office/drawing/2014/main" id="{E0B702B0-3460-E6C5-19A8-820E2EAB3628}"/>
                </a:ext>
              </a:extLst>
            </p:cNvPr>
            <p:cNvSpPr>
              <a:spLocks noChangeArrowheads="1"/>
            </p:cNvSpPr>
            <p:nvPr/>
          </p:nvSpPr>
          <p:spPr bwMode="auto">
            <a:xfrm>
              <a:off x="2680" y="3416"/>
              <a:ext cx="7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0</a:t>
              </a:r>
              <a:endParaRPr lang="en-US" altLang="zh-CN" sz="1600">
                <a:solidFill>
                  <a:srgbClr val="000000"/>
                </a:solidFill>
                <a:latin typeface="Times New Roman" panose="02020603050405020304" pitchFamily="18" charset="0"/>
              </a:endParaRPr>
            </a:p>
          </p:txBody>
        </p:sp>
        <p:sp>
          <p:nvSpPr>
            <p:cNvPr id="33852" name="Rectangle 60">
              <a:extLst>
                <a:ext uri="{FF2B5EF4-FFF2-40B4-BE49-F238E27FC236}">
                  <a16:creationId xmlns:a16="http://schemas.microsoft.com/office/drawing/2014/main" id="{89CA1FD1-1600-5A3A-4D39-B0E7D95116FE}"/>
                </a:ext>
              </a:extLst>
            </p:cNvPr>
            <p:cNvSpPr>
              <a:spLocks noChangeArrowheads="1"/>
            </p:cNvSpPr>
            <p:nvPr/>
          </p:nvSpPr>
          <p:spPr bwMode="auto">
            <a:xfrm>
              <a:off x="2752" y="3416"/>
              <a:ext cx="3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9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53" name="Rectangle 61">
              <a:extLst>
                <a:ext uri="{FF2B5EF4-FFF2-40B4-BE49-F238E27FC236}">
                  <a16:creationId xmlns:a16="http://schemas.microsoft.com/office/drawing/2014/main" id="{A378C9A2-FA0D-7DED-B121-7BF81526269D}"/>
                </a:ext>
              </a:extLst>
            </p:cNvPr>
            <p:cNvSpPr>
              <a:spLocks noChangeArrowheads="1"/>
            </p:cNvSpPr>
            <p:nvPr/>
          </p:nvSpPr>
          <p:spPr bwMode="auto">
            <a:xfrm>
              <a:off x="3003" y="3357"/>
              <a:ext cx="497" cy="2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54" name="Rectangle 62">
              <a:extLst>
                <a:ext uri="{FF2B5EF4-FFF2-40B4-BE49-F238E27FC236}">
                  <a16:creationId xmlns:a16="http://schemas.microsoft.com/office/drawing/2014/main" id="{10493281-9F2F-2289-7DED-FA830845E3AB}"/>
                </a:ext>
              </a:extLst>
            </p:cNvPr>
            <p:cNvSpPr>
              <a:spLocks noChangeArrowheads="1"/>
            </p:cNvSpPr>
            <p:nvPr/>
          </p:nvSpPr>
          <p:spPr bwMode="auto">
            <a:xfrm>
              <a:off x="3102" y="3416"/>
              <a:ext cx="7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2</a:t>
              </a:r>
              <a:endParaRPr lang="en-US" altLang="zh-CN" sz="1600">
                <a:solidFill>
                  <a:srgbClr val="000000"/>
                </a:solidFill>
                <a:latin typeface="Times New Roman" panose="02020603050405020304" pitchFamily="18" charset="0"/>
              </a:endParaRPr>
            </a:p>
          </p:txBody>
        </p:sp>
        <p:sp>
          <p:nvSpPr>
            <p:cNvPr id="33855" name="Rectangle 63">
              <a:extLst>
                <a:ext uri="{FF2B5EF4-FFF2-40B4-BE49-F238E27FC236}">
                  <a16:creationId xmlns:a16="http://schemas.microsoft.com/office/drawing/2014/main" id="{51BCB89B-3A9B-65F0-3D0B-CE4BEEC9BF46}"/>
                </a:ext>
              </a:extLst>
            </p:cNvPr>
            <p:cNvSpPr>
              <a:spLocks noChangeArrowheads="1"/>
            </p:cNvSpPr>
            <p:nvPr/>
          </p:nvSpPr>
          <p:spPr bwMode="auto">
            <a:xfrm>
              <a:off x="3174" y="3389"/>
              <a:ext cx="3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56" name="Rectangle 64">
              <a:extLst>
                <a:ext uri="{FF2B5EF4-FFF2-40B4-BE49-F238E27FC236}">
                  <a16:creationId xmlns:a16="http://schemas.microsoft.com/office/drawing/2014/main" id="{552D84E1-ED4B-F25B-D4DD-7DC741A57855}"/>
                </a:ext>
              </a:extLst>
            </p:cNvPr>
            <p:cNvSpPr>
              <a:spLocks noChangeArrowheads="1"/>
            </p:cNvSpPr>
            <p:nvPr/>
          </p:nvSpPr>
          <p:spPr bwMode="auto">
            <a:xfrm>
              <a:off x="3206" y="3389"/>
              <a:ext cx="15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a:solidFill>
                    <a:srgbClr val="000000"/>
                  </a:solidFill>
                  <a:latin typeface="黑体" panose="02010609060101010101" pitchFamily="49" charset="-122"/>
                  <a:ea typeface="黑体" panose="02010609060101010101" pitchFamily="49" charset="-122"/>
                </a:rPr>
                <a:t>129</a:t>
              </a:r>
              <a:endParaRPr lang="en-US" altLang="zh-CN" sz="1600">
                <a:solidFill>
                  <a:srgbClr val="000000"/>
                </a:solidFill>
                <a:latin typeface="黑体" panose="02010609060101010101" pitchFamily="49" charset="-122"/>
                <a:ea typeface="黑体" panose="02010609060101010101" pitchFamily="49" charset="-122"/>
              </a:endParaRPr>
            </a:p>
          </p:txBody>
        </p:sp>
        <p:sp>
          <p:nvSpPr>
            <p:cNvPr id="33857" name="Rectangle 65">
              <a:extLst>
                <a:ext uri="{FF2B5EF4-FFF2-40B4-BE49-F238E27FC236}">
                  <a16:creationId xmlns:a16="http://schemas.microsoft.com/office/drawing/2014/main" id="{FB8B283C-00FA-608B-A737-EEBF98F955F4}"/>
                </a:ext>
              </a:extLst>
            </p:cNvPr>
            <p:cNvSpPr>
              <a:spLocks noChangeArrowheads="1"/>
            </p:cNvSpPr>
            <p:nvPr/>
          </p:nvSpPr>
          <p:spPr bwMode="auto">
            <a:xfrm>
              <a:off x="3349" y="3389"/>
              <a:ext cx="2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3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58" name="Rectangle 66">
              <a:extLst>
                <a:ext uri="{FF2B5EF4-FFF2-40B4-BE49-F238E27FC236}">
                  <a16:creationId xmlns:a16="http://schemas.microsoft.com/office/drawing/2014/main" id="{489368A9-E320-E327-52D7-F85B22AF5E65}"/>
                </a:ext>
              </a:extLst>
            </p:cNvPr>
            <p:cNvSpPr>
              <a:spLocks noChangeArrowheads="1"/>
            </p:cNvSpPr>
            <p:nvPr/>
          </p:nvSpPr>
          <p:spPr bwMode="auto">
            <a:xfrm>
              <a:off x="3944" y="3325"/>
              <a:ext cx="1225" cy="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59" name="Rectangle 67">
              <a:extLst>
                <a:ext uri="{FF2B5EF4-FFF2-40B4-BE49-F238E27FC236}">
                  <a16:creationId xmlns:a16="http://schemas.microsoft.com/office/drawing/2014/main" id="{4CC2B63B-FDEA-3EAF-7ED0-78DAA750C7D9}"/>
                </a:ext>
              </a:extLst>
            </p:cNvPr>
            <p:cNvSpPr>
              <a:spLocks noChangeArrowheads="1"/>
            </p:cNvSpPr>
            <p:nvPr/>
          </p:nvSpPr>
          <p:spPr bwMode="auto">
            <a:xfrm>
              <a:off x="4043" y="3383"/>
              <a:ext cx="12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(1</a:t>
              </a:r>
              <a:endParaRPr lang="en-US" altLang="zh-CN" sz="1600">
                <a:solidFill>
                  <a:srgbClr val="000000"/>
                </a:solidFill>
                <a:latin typeface="Times New Roman" panose="02020603050405020304" pitchFamily="18" charset="0"/>
              </a:endParaRPr>
            </a:p>
          </p:txBody>
        </p:sp>
        <p:sp>
          <p:nvSpPr>
            <p:cNvPr id="33860" name="Rectangle 68">
              <a:extLst>
                <a:ext uri="{FF2B5EF4-FFF2-40B4-BE49-F238E27FC236}">
                  <a16:creationId xmlns:a16="http://schemas.microsoft.com/office/drawing/2014/main" id="{B9D5CD1C-2E97-6995-BD8F-9ED10474526E}"/>
                </a:ext>
              </a:extLst>
            </p:cNvPr>
            <p:cNvSpPr>
              <a:spLocks noChangeArrowheads="1"/>
            </p:cNvSpPr>
            <p:nvPr/>
          </p:nvSpPr>
          <p:spPr bwMode="auto">
            <a:xfrm>
              <a:off x="4162" y="3383"/>
              <a:ext cx="5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61" name="Rectangle 69">
              <a:extLst>
                <a:ext uri="{FF2B5EF4-FFF2-40B4-BE49-F238E27FC236}">
                  <a16:creationId xmlns:a16="http://schemas.microsoft.com/office/drawing/2014/main" id="{5DEB1474-E4FD-2040-069D-E0E5184705F1}"/>
                </a:ext>
              </a:extLst>
            </p:cNvPr>
            <p:cNvSpPr>
              <a:spLocks noChangeArrowheads="1"/>
            </p:cNvSpPr>
            <p:nvPr/>
          </p:nvSpPr>
          <p:spPr bwMode="auto">
            <a:xfrm>
              <a:off x="4210" y="3383"/>
              <a:ext cx="7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2</a:t>
              </a:r>
              <a:endParaRPr lang="en-US" altLang="zh-CN" sz="1600">
                <a:solidFill>
                  <a:srgbClr val="000000"/>
                </a:solidFill>
                <a:latin typeface="Times New Roman" panose="02020603050405020304" pitchFamily="18" charset="0"/>
              </a:endParaRPr>
            </a:p>
          </p:txBody>
        </p:sp>
        <p:sp>
          <p:nvSpPr>
            <p:cNvPr id="33862" name="Rectangle 70">
              <a:extLst>
                <a:ext uri="{FF2B5EF4-FFF2-40B4-BE49-F238E27FC236}">
                  <a16:creationId xmlns:a16="http://schemas.microsoft.com/office/drawing/2014/main" id="{DAC0EF8D-C79A-AC50-5CE3-447698C5CFCD}"/>
                </a:ext>
              </a:extLst>
            </p:cNvPr>
            <p:cNvSpPr>
              <a:spLocks noChangeArrowheads="1"/>
            </p:cNvSpPr>
            <p:nvPr/>
          </p:nvSpPr>
          <p:spPr bwMode="auto">
            <a:xfrm>
              <a:off x="4282" y="3355"/>
              <a:ext cx="3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63" name="Rectangle 71">
              <a:extLst>
                <a:ext uri="{FF2B5EF4-FFF2-40B4-BE49-F238E27FC236}">
                  <a16:creationId xmlns:a16="http://schemas.microsoft.com/office/drawing/2014/main" id="{CC4A7064-E380-1CFC-6E13-54094100BBE4}"/>
                </a:ext>
              </a:extLst>
            </p:cNvPr>
            <p:cNvSpPr>
              <a:spLocks noChangeArrowheads="1"/>
            </p:cNvSpPr>
            <p:nvPr/>
          </p:nvSpPr>
          <p:spPr bwMode="auto">
            <a:xfrm>
              <a:off x="4314" y="3355"/>
              <a:ext cx="51"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a:solidFill>
                    <a:srgbClr val="000000"/>
                  </a:solidFill>
                  <a:latin typeface="Times New Roman" panose="02020603050405020304" pitchFamily="18" charset="0"/>
                  <a:ea typeface="黑体" panose="02010609060101010101" pitchFamily="49" charset="-122"/>
                </a:rPr>
                <a:t>2</a:t>
              </a:r>
              <a:endParaRPr lang="en-US" altLang="zh-CN" sz="1600">
                <a:solidFill>
                  <a:srgbClr val="000000"/>
                </a:solidFill>
                <a:latin typeface="Times New Roman" panose="02020603050405020304" pitchFamily="18" charset="0"/>
                <a:ea typeface="黑体" panose="02010609060101010101" pitchFamily="49" charset="-122"/>
              </a:endParaRPr>
            </a:p>
          </p:txBody>
        </p:sp>
        <p:sp>
          <p:nvSpPr>
            <p:cNvPr id="33864" name="Rectangle 72">
              <a:extLst>
                <a:ext uri="{FF2B5EF4-FFF2-40B4-BE49-F238E27FC236}">
                  <a16:creationId xmlns:a16="http://schemas.microsoft.com/office/drawing/2014/main" id="{B4F0D556-E55D-0218-6E91-D488049DB0E9}"/>
                </a:ext>
              </a:extLst>
            </p:cNvPr>
            <p:cNvSpPr>
              <a:spLocks noChangeArrowheads="1"/>
            </p:cNvSpPr>
            <p:nvPr/>
          </p:nvSpPr>
          <p:spPr bwMode="auto">
            <a:xfrm>
              <a:off x="4361" y="3355"/>
              <a:ext cx="51"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a:solidFill>
                    <a:srgbClr val="000000"/>
                  </a:solidFill>
                  <a:latin typeface="Times New Roman" panose="02020603050405020304" pitchFamily="18" charset="0"/>
                </a:rPr>
                <a:t>4</a:t>
              </a:r>
              <a:endParaRPr lang="en-US" altLang="zh-CN" sz="1600">
                <a:solidFill>
                  <a:srgbClr val="000000"/>
                </a:solidFill>
                <a:latin typeface="Times New Roman" panose="02020603050405020304" pitchFamily="18" charset="0"/>
              </a:endParaRPr>
            </a:p>
          </p:txBody>
        </p:sp>
        <p:sp>
          <p:nvSpPr>
            <p:cNvPr id="33865" name="Rectangle 73">
              <a:extLst>
                <a:ext uri="{FF2B5EF4-FFF2-40B4-BE49-F238E27FC236}">
                  <a16:creationId xmlns:a16="http://schemas.microsoft.com/office/drawing/2014/main" id="{A6A81061-ADE0-CB80-CEF5-07A8896D8C2D}"/>
                </a:ext>
              </a:extLst>
            </p:cNvPr>
            <p:cNvSpPr>
              <a:spLocks noChangeArrowheads="1"/>
            </p:cNvSpPr>
            <p:nvPr/>
          </p:nvSpPr>
          <p:spPr bwMode="auto">
            <a:xfrm>
              <a:off x="4409" y="3383"/>
              <a:ext cx="5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a:t>
              </a:r>
              <a:endParaRPr lang="en-US" altLang="zh-CN" sz="1600">
                <a:solidFill>
                  <a:srgbClr val="000000"/>
                </a:solidFill>
                <a:latin typeface="Times New Roman" panose="02020603050405020304" pitchFamily="18" charset="0"/>
              </a:endParaRPr>
            </a:p>
          </p:txBody>
        </p:sp>
        <p:sp>
          <p:nvSpPr>
            <p:cNvPr id="33866" name="Rectangle 74">
              <a:extLst>
                <a:ext uri="{FF2B5EF4-FFF2-40B4-BE49-F238E27FC236}">
                  <a16:creationId xmlns:a16="http://schemas.microsoft.com/office/drawing/2014/main" id="{A09B706D-ED7B-098D-737E-FE27A3E6D076}"/>
                </a:ext>
              </a:extLst>
            </p:cNvPr>
            <p:cNvSpPr>
              <a:spLocks noChangeArrowheads="1"/>
            </p:cNvSpPr>
            <p:nvPr/>
          </p:nvSpPr>
          <p:spPr bwMode="auto">
            <a:xfrm>
              <a:off x="4457" y="3383"/>
              <a:ext cx="3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9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67" name="Rectangle 75">
              <a:extLst>
                <a:ext uri="{FF2B5EF4-FFF2-40B4-BE49-F238E27FC236}">
                  <a16:creationId xmlns:a16="http://schemas.microsoft.com/office/drawing/2014/main" id="{ADAC4092-F07D-5B8C-2CCB-F1A386BFFE2A}"/>
                </a:ext>
              </a:extLst>
            </p:cNvPr>
            <p:cNvSpPr>
              <a:spLocks noChangeArrowheads="1"/>
            </p:cNvSpPr>
            <p:nvPr/>
          </p:nvSpPr>
          <p:spPr bwMode="auto">
            <a:xfrm>
              <a:off x="4493" y="3383"/>
              <a:ext cx="11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400" b="0">
                  <a:solidFill>
                    <a:srgbClr val="000000"/>
                  </a:solidFill>
                  <a:latin typeface="Times New Roman" panose="02020603050405020304" pitchFamily="18" charset="0"/>
                </a:rPr>
                <a:t>×</a:t>
              </a:r>
              <a:endParaRPr lang="en-US" altLang="zh-CN" sz="1400">
                <a:solidFill>
                  <a:srgbClr val="000000"/>
                </a:solidFill>
                <a:latin typeface="Times New Roman" panose="02020603050405020304" pitchFamily="18" charset="0"/>
              </a:endParaRPr>
            </a:p>
          </p:txBody>
        </p:sp>
        <p:sp>
          <p:nvSpPr>
            <p:cNvPr id="33868" name="Rectangle 76">
              <a:extLst>
                <a:ext uri="{FF2B5EF4-FFF2-40B4-BE49-F238E27FC236}">
                  <a16:creationId xmlns:a16="http://schemas.microsoft.com/office/drawing/2014/main" id="{73710D21-2E51-67EE-D6C9-7A51A1E02E73}"/>
                </a:ext>
              </a:extLst>
            </p:cNvPr>
            <p:cNvSpPr>
              <a:spLocks noChangeArrowheads="1"/>
            </p:cNvSpPr>
            <p:nvPr/>
          </p:nvSpPr>
          <p:spPr bwMode="auto">
            <a:xfrm>
              <a:off x="4573" y="3383"/>
              <a:ext cx="7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900" b="0">
                  <a:solidFill>
                    <a:srgbClr val="000000"/>
                  </a:solidFill>
                  <a:latin typeface="Times New Roman" panose="02020603050405020304" pitchFamily="18" charset="0"/>
                </a:rPr>
                <a:t>2</a:t>
              </a:r>
              <a:endParaRPr lang="en-US" altLang="zh-CN" sz="1600">
                <a:solidFill>
                  <a:srgbClr val="000000"/>
                </a:solidFill>
                <a:latin typeface="Times New Roman" panose="02020603050405020304" pitchFamily="18" charset="0"/>
              </a:endParaRPr>
            </a:p>
          </p:txBody>
        </p:sp>
        <p:sp>
          <p:nvSpPr>
            <p:cNvPr id="33869" name="Rectangle 77">
              <a:extLst>
                <a:ext uri="{FF2B5EF4-FFF2-40B4-BE49-F238E27FC236}">
                  <a16:creationId xmlns:a16="http://schemas.microsoft.com/office/drawing/2014/main" id="{CA010440-9835-07B4-CE18-6A9F58E1530D}"/>
                </a:ext>
              </a:extLst>
            </p:cNvPr>
            <p:cNvSpPr>
              <a:spLocks noChangeArrowheads="1"/>
            </p:cNvSpPr>
            <p:nvPr/>
          </p:nvSpPr>
          <p:spPr bwMode="auto">
            <a:xfrm>
              <a:off x="4645" y="3355"/>
              <a:ext cx="15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en-US" altLang="zh-CN" sz="1300">
                  <a:solidFill>
                    <a:srgbClr val="000000"/>
                  </a:solidFill>
                  <a:latin typeface="Times New Roman" panose="02020603050405020304" pitchFamily="18" charset="0"/>
                </a:rPr>
                <a:t>127</a:t>
              </a:r>
              <a:endParaRPr lang="en-US" altLang="zh-CN" sz="1600">
                <a:solidFill>
                  <a:srgbClr val="000000"/>
                </a:solidFill>
                <a:latin typeface="Times New Roman" panose="02020603050405020304" pitchFamily="18" charset="0"/>
              </a:endParaRPr>
            </a:p>
          </p:txBody>
        </p:sp>
        <p:sp>
          <p:nvSpPr>
            <p:cNvPr id="33870" name="Rectangle 78">
              <a:extLst>
                <a:ext uri="{FF2B5EF4-FFF2-40B4-BE49-F238E27FC236}">
                  <a16:creationId xmlns:a16="http://schemas.microsoft.com/office/drawing/2014/main" id="{59E11E77-6654-377E-B180-9A293F69F7AC}"/>
                </a:ext>
              </a:extLst>
            </p:cNvPr>
            <p:cNvSpPr>
              <a:spLocks noChangeArrowheads="1"/>
            </p:cNvSpPr>
            <p:nvPr/>
          </p:nvSpPr>
          <p:spPr bwMode="auto">
            <a:xfrm>
              <a:off x="4787" y="3355"/>
              <a:ext cx="25"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3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71" name="Line 79">
              <a:extLst>
                <a:ext uri="{FF2B5EF4-FFF2-40B4-BE49-F238E27FC236}">
                  <a16:creationId xmlns:a16="http://schemas.microsoft.com/office/drawing/2014/main" id="{9800208C-A13B-39E3-6D2C-7DC45F610507}"/>
                </a:ext>
              </a:extLst>
            </p:cNvPr>
            <p:cNvSpPr>
              <a:spLocks noChangeShapeType="1"/>
            </p:cNvSpPr>
            <p:nvPr/>
          </p:nvSpPr>
          <p:spPr bwMode="auto">
            <a:xfrm>
              <a:off x="2184" y="2971"/>
              <a:ext cx="0" cy="29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3872" name="Rectangle 80">
              <a:extLst>
                <a:ext uri="{FF2B5EF4-FFF2-40B4-BE49-F238E27FC236}">
                  <a16:creationId xmlns:a16="http://schemas.microsoft.com/office/drawing/2014/main" id="{B2E35BCE-826B-C9F0-C75B-D080F484CE29}"/>
                </a:ext>
              </a:extLst>
            </p:cNvPr>
            <p:cNvSpPr>
              <a:spLocks noChangeArrowheads="1"/>
            </p:cNvSpPr>
            <p:nvPr/>
          </p:nvSpPr>
          <p:spPr bwMode="auto">
            <a:xfrm>
              <a:off x="857" y="2979"/>
              <a:ext cx="1318" cy="2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73" name="Line 81">
              <a:extLst>
                <a:ext uri="{FF2B5EF4-FFF2-40B4-BE49-F238E27FC236}">
                  <a16:creationId xmlns:a16="http://schemas.microsoft.com/office/drawing/2014/main" id="{90581EBA-ADC4-8DD4-3D41-E7B1D39FA733}"/>
                </a:ext>
              </a:extLst>
            </p:cNvPr>
            <p:cNvSpPr>
              <a:spLocks noChangeShapeType="1"/>
            </p:cNvSpPr>
            <p:nvPr/>
          </p:nvSpPr>
          <p:spPr bwMode="auto">
            <a:xfrm>
              <a:off x="3236" y="2949"/>
              <a:ext cx="0" cy="319"/>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3874" name="Line 82">
              <a:extLst>
                <a:ext uri="{FF2B5EF4-FFF2-40B4-BE49-F238E27FC236}">
                  <a16:creationId xmlns:a16="http://schemas.microsoft.com/office/drawing/2014/main" id="{97C307CB-68A6-F4DC-8C2A-1573952422A6}"/>
                </a:ext>
              </a:extLst>
            </p:cNvPr>
            <p:cNvSpPr>
              <a:spLocks noChangeShapeType="1"/>
            </p:cNvSpPr>
            <p:nvPr/>
          </p:nvSpPr>
          <p:spPr bwMode="auto">
            <a:xfrm>
              <a:off x="4586" y="2958"/>
              <a:ext cx="0" cy="299"/>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3875" name="Rectangle 83">
              <a:extLst>
                <a:ext uri="{FF2B5EF4-FFF2-40B4-BE49-F238E27FC236}">
                  <a16:creationId xmlns:a16="http://schemas.microsoft.com/office/drawing/2014/main" id="{DF2B0395-57A4-2B04-939D-76E4D938A562}"/>
                </a:ext>
              </a:extLst>
            </p:cNvPr>
            <p:cNvSpPr>
              <a:spLocks noChangeArrowheads="1"/>
            </p:cNvSpPr>
            <p:nvPr/>
          </p:nvSpPr>
          <p:spPr bwMode="auto">
            <a:xfrm>
              <a:off x="3247" y="2970"/>
              <a:ext cx="1318" cy="2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76" name="Rectangle 84">
              <a:extLst>
                <a:ext uri="{FF2B5EF4-FFF2-40B4-BE49-F238E27FC236}">
                  <a16:creationId xmlns:a16="http://schemas.microsoft.com/office/drawing/2014/main" id="{2EA6B418-AE16-7A14-ECEC-E818C792E08F}"/>
                </a:ext>
              </a:extLst>
            </p:cNvPr>
            <p:cNvSpPr>
              <a:spLocks noChangeArrowheads="1"/>
            </p:cNvSpPr>
            <p:nvPr/>
          </p:nvSpPr>
          <p:spPr bwMode="auto">
            <a:xfrm>
              <a:off x="3247" y="2970"/>
              <a:ext cx="1318" cy="287"/>
            </a:xfrm>
            <a:prstGeom prst="rect">
              <a:avLst/>
            </a:prstGeom>
            <a:noFill/>
            <a:ln w="1111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3877" name="Rectangle 85">
              <a:extLst>
                <a:ext uri="{FF2B5EF4-FFF2-40B4-BE49-F238E27FC236}">
                  <a16:creationId xmlns:a16="http://schemas.microsoft.com/office/drawing/2014/main" id="{3687656C-0FF6-0461-8DFC-D040365A2EA9}"/>
                </a:ext>
              </a:extLst>
            </p:cNvPr>
            <p:cNvSpPr>
              <a:spLocks noChangeArrowheads="1"/>
            </p:cNvSpPr>
            <p:nvPr/>
          </p:nvSpPr>
          <p:spPr bwMode="auto">
            <a:xfrm>
              <a:off x="4694" y="3033"/>
              <a:ext cx="4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黑体" panose="02010609060101010101" pitchFamily="49" charset="-122"/>
                  <a:ea typeface="黑体" panose="02010609060101010101" pitchFamily="49" charset="-122"/>
                </a:rPr>
                <a:t>正上溢</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33878" name="Rectangle 86">
              <a:extLst>
                <a:ext uri="{FF2B5EF4-FFF2-40B4-BE49-F238E27FC236}">
                  <a16:creationId xmlns:a16="http://schemas.microsoft.com/office/drawing/2014/main" id="{F2AEF4D0-0C6E-4E7A-CA46-07BDD3AFF8D4}"/>
                </a:ext>
              </a:extLst>
            </p:cNvPr>
            <p:cNvSpPr>
              <a:spLocks noChangeArrowheads="1"/>
            </p:cNvSpPr>
            <p:nvPr/>
          </p:nvSpPr>
          <p:spPr bwMode="auto">
            <a:xfrm>
              <a:off x="5061" y="3028"/>
              <a:ext cx="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sp>
          <p:nvSpPr>
            <p:cNvPr id="33879" name="Rectangle 87">
              <a:extLst>
                <a:ext uri="{FF2B5EF4-FFF2-40B4-BE49-F238E27FC236}">
                  <a16:creationId xmlns:a16="http://schemas.microsoft.com/office/drawing/2014/main" id="{E6BA85DF-3D7E-CDE3-7F18-D953670254C3}"/>
                </a:ext>
              </a:extLst>
            </p:cNvPr>
            <p:cNvSpPr>
              <a:spLocks noChangeArrowheads="1"/>
            </p:cNvSpPr>
            <p:nvPr/>
          </p:nvSpPr>
          <p:spPr bwMode="auto">
            <a:xfrm>
              <a:off x="234" y="3033"/>
              <a:ext cx="4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黑体" panose="02010609060101010101" pitchFamily="49" charset="-122"/>
                  <a:ea typeface="黑体" panose="02010609060101010101" pitchFamily="49" charset="-122"/>
                </a:rPr>
                <a:t>负上溢</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33880" name="Rectangle 88">
              <a:extLst>
                <a:ext uri="{FF2B5EF4-FFF2-40B4-BE49-F238E27FC236}">
                  <a16:creationId xmlns:a16="http://schemas.microsoft.com/office/drawing/2014/main" id="{12FC4839-ADE7-59F3-19B5-29249FB6E6F5}"/>
                </a:ext>
              </a:extLst>
            </p:cNvPr>
            <p:cNvSpPr>
              <a:spLocks noChangeArrowheads="1"/>
            </p:cNvSpPr>
            <p:nvPr/>
          </p:nvSpPr>
          <p:spPr bwMode="auto">
            <a:xfrm>
              <a:off x="602" y="3029"/>
              <a:ext cx="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r>
                <a:rPr lang="zh-CN" altLang="en-US" sz="1700" b="0">
                  <a:solidFill>
                    <a:srgbClr val="000000"/>
                  </a:solidFill>
                  <a:latin typeface="Times New Roman" panose="02020603050405020304" pitchFamily="18" charset="0"/>
                </a:rPr>
                <a:t> </a:t>
              </a:r>
              <a:endParaRPr lang="zh-CN" altLang="en-US" sz="1600">
                <a:solidFill>
                  <a:srgbClr val="000000"/>
                </a:solidFill>
                <a:latin typeface="Times New Roman" panose="02020603050405020304" pitchFamily="18" charset="0"/>
              </a:endParaRPr>
            </a:p>
          </p:txBody>
        </p:sp>
      </p:grpSp>
      <p:sp>
        <p:nvSpPr>
          <p:cNvPr id="33808" name="Rectangle 88">
            <a:extLst>
              <a:ext uri="{FF2B5EF4-FFF2-40B4-BE49-F238E27FC236}">
                <a16:creationId xmlns:a16="http://schemas.microsoft.com/office/drawing/2014/main" id="{67A2A3AE-0B08-2145-4199-93CF4FDD7700}"/>
              </a:ext>
            </a:extLst>
          </p:cNvPr>
          <p:cNvSpPr>
            <a:spLocks noChangeArrowheads="1"/>
          </p:cNvSpPr>
          <p:nvPr/>
        </p:nvSpPr>
        <p:spPr bwMode="auto">
          <a:xfrm>
            <a:off x="8121650" y="1333500"/>
            <a:ext cx="2364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30000"/>
              </a:spcBef>
              <a:spcAft>
                <a:spcPct val="0"/>
              </a:spcAft>
              <a:buClr>
                <a:srgbClr val="000000"/>
              </a:buClr>
              <a:buSzPct val="60000"/>
              <a:buNone/>
            </a:pPr>
            <a:r>
              <a:rPr lang="en-US" altLang="zh-CN" sz="2000" dirty="0">
                <a:solidFill>
                  <a:srgbClr val="FF66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0.1</a:t>
            </a:r>
            <a:r>
              <a:rPr lang="en-US" altLang="zh-CN" sz="2000" dirty="0">
                <a:solidFill>
                  <a:srgbClr val="063DE9"/>
                </a:solidFill>
                <a:latin typeface="微软雅黑" panose="020B0503020204020204" pitchFamily="34" charset="-122"/>
                <a:ea typeface="微软雅黑" panose="020B0503020204020204" pitchFamily="34" charset="-122"/>
              </a:rPr>
              <a:t>xxxxx</a:t>
            </a:r>
            <a:r>
              <a:rPr lang="en-US" altLang="zh-CN" sz="2000" dirty="0">
                <a:solidFill>
                  <a:srgbClr val="000000"/>
                </a:solidFill>
                <a:latin typeface="微软雅黑" panose="020B0503020204020204" pitchFamily="34" charset="-122"/>
                <a:ea typeface="微软雅黑" panose="020B0503020204020204" pitchFamily="34" charset="-122"/>
              </a:rPr>
              <a:t> × 2</a:t>
            </a:r>
            <a:r>
              <a:rPr lang="en-US" altLang="zh-CN" sz="2000" baseline="30000" dirty="0">
                <a:solidFill>
                  <a:srgbClr val="CC0000"/>
                </a:solidFill>
                <a:latin typeface="微软雅黑" panose="020B0503020204020204" pitchFamily="34" charset="-122"/>
                <a:ea typeface="微软雅黑" panose="020B0503020204020204" pitchFamily="34" charset="-122"/>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5516"/>
                                        </p:tgtEl>
                                        <p:attrNameLst>
                                          <p:attrName>style.visibility</p:attrName>
                                        </p:attrNameLst>
                                      </p:cBhvr>
                                      <p:to>
                                        <p:strVal val="visible"/>
                                      </p:to>
                                    </p:set>
                                    <p:animEffect transition="in" filter="blinds(horizontal)">
                                      <p:cBhvr>
                                        <p:cTn id="7" dur="500"/>
                                        <p:tgtEl>
                                          <p:spTgt spid="4055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5517"/>
                                        </p:tgtEl>
                                        <p:attrNameLst>
                                          <p:attrName>style.visibility</p:attrName>
                                        </p:attrNameLst>
                                      </p:cBhvr>
                                      <p:to>
                                        <p:strVal val="visible"/>
                                      </p:to>
                                    </p:set>
                                    <p:animEffect transition="in" filter="blinds(horizontal)">
                                      <p:cBhvr>
                                        <p:cTn id="12" dur="500"/>
                                        <p:tgtEl>
                                          <p:spTgt spid="4055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5518"/>
                                        </p:tgtEl>
                                        <p:attrNameLst>
                                          <p:attrName>style.visibility</p:attrName>
                                        </p:attrNameLst>
                                      </p:cBhvr>
                                      <p:to>
                                        <p:strVal val="visible"/>
                                      </p:to>
                                    </p:set>
                                    <p:animEffect transition="in" filter="blinds(horizontal)">
                                      <p:cBhvr>
                                        <p:cTn id="17" dur="500"/>
                                        <p:tgtEl>
                                          <p:spTgt spid="4055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5519"/>
                                        </p:tgtEl>
                                        <p:attrNameLst>
                                          <p:attrName>style.visibility</p:attrName>
                                        </p:attrNameLst>
                                      </p:cBhvr>
                                      <p:to>
                                        <p:strVal val="visible"/>
                                      </p:to>
                                    </p:set>
                                    <p:animEffect transition="in" filter="blinds(horizontal)">
                                      <p:cBhvr>
                                        <p:cTn id="22" dur="500"/>
                                        <p:tgtEl>
                                          <p:spTgt spid="405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6" grpId="0"/>
      <p:bldP spid="405517" grpId="0"/>
      <p:bldP spid="405518" grpId="0"/>
      <p:bldP spid="4055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A45F6F2E-38F6-C23E-4BE4-283B75F2CC58}"/>
              </a:ext>
            </a:extLst>
          </p:cNvPr>
          <p:cNvSpPr>
            <a:spLocks noGrp="1" noChangeArrowheads="1"/>
          </p:cNvSpPr>
          <p:nvPr>
            <p:ph type="title" idx="4294967295"/>
          </p:nvPr>
        </p:nvSpPr>
        <p:spPr>
          <a:xfrm>
            <a:off x="428263" y="7938"/>
            <a:ext cx="8855437" cy="660400"/>
          </a:xfrm>
          <a:noFill/>
        </p:spPr>
        <p:txBody>
          <a:bodyPr vert="horz" wrap="square" lIns="63500" tIns="25400" rIns="63500" bIns="25400" numCol="1" anchor="ctr" anchorCtr="0" compatLnSpc="1">
            <a:prstTxWarp prst="textNoShape">
              <a:avLst/>
            </a:prstTxWarp>
            <a:spAutoFit/>
          </a:bodyPr>
          <a:lstStyle/>
          <a:p>
            <a:pPr algn="l"/>
            <a:r>
              <a:rPr lang="zh-CN" altLang="en-US" dirty="0">
                <a:ea typeface="宋体" panose="02010600030101010101" pitchFamily="2" charset="-122"/>
              </a:rPr>
              <a:t>浮点数的表示</a:t>
            </a:r>
            <a:endParaRPr lang="en-US" altLang="zh-CN" dirty="0">
              <a:ea typeface="宋体" panose="02010600030101010101" pitchFamily="2" charset="-122"/>
            </a:endParaRPr>
          </a:p>
        </p:txBody>
      </p:sp>
      <p:sp>
        <p:nvSpPr>
          <p:cNvPr id="304131" name="Rectangle 3">
            <a:extLst>
              <a:ext uri="{FF2B5EF4-FFF2-40B4-BE49-F238E27FC236}">
                <a16:creationId xmlns:a16="http://schemas.microsoft.com/office/drawing/2014/main" id="{7F573458-ED0D-B0E2-BE03-E76706A1AB6E}"/>
              </a:ext>
            </a:extLst>
          </p:cNvPr>
          <p:cNvSpPr>
            <a:spLocks noGrp="1" noChangeArrowheads="1"/>
          </p:cNvSpPr>
          <p:nvPr>
            <p:ph type="body" idx="4294967295"/>
          </p:nvPr>
        </p:nvSpPr>
        <p:spPr>
          <a:xfrm>
            <a:off x="1678329" y="757238"/>
            <a:ext cx="10122060" cy="5221942"/>
          </a:xfrm>
          <a:noFill/>
        </p:spPr>
        <p:txBody>
          <a:bodyPr vert="horz" wrap="square" lIns="63500" tIns="25400" rIns="63500" bIns="25400" numCol="1" anchor="t" anchorCtr="0" compatLnSpc="1">
            <a:prstTxWarp prst="textNoShape">
              <a:avLst/>
            </a:prstTxWarp>
            <a:spAutoFit/>
          </a:bodyPr>
          <a:lstStyle/>
          <a:p>
            <a:pPr>
              <a:lnSpc>
                <a:spcPct val="100000"/>
              </a:lnSpc>
              <a:spcBef>
                <a:spcPct val="30000"/>
              </a:spcBef>
              <a:buFontTx/>
              <a:buNone/>
            </a:pPr>
            <a:r>
              <a:rPr lang="zh-CN" altLang="en-US" sz="2200" dirty="0">
                <a:solidFill>
                  <a:srgbClr val="000000"/>
                </a:solidFill>
              </a:rPr>
              <a:t>°</a:t>
            </a:r>
            <a:r>
              <a:rPr lang="en-US" altLang="zh-CN" dirty="0">
                <a:solidFill>
                  <a:srgbClr val="000000"/>
                </a:solidFill>
              </a:rPr>
              <a:t>Normal format</a:t>
            </a:r>
            <a:r>
              <a:rPr lang="zh-CN" altLang="en-US" dirty="0">
                <a:solidFill>
                  <a:srgbClr val="000000"/>
                </a:solidFill>
              </a:rPr>
              <a:t>（规格化数形式） ：</a:t>
            </a:r>
          </a:p>
          <a:p>
            <a:pPr>
              <a:lnSpc>
                <a:spcPct val="100000"/>
              </a:lnSpc>
              <a:spcBef>
                <a:spcPct val="30000"/>
              </a:spcBef>
              <a:buFontTx/>
              <a:buNone/>
            </a:pPr>
            <a:r>
              <a:rPr lang="en-US" altLang="zh-CN" dirty="0">
                <a:solidFill>
                  <a:srgbClr val="000000"/>
                </a:solidFill>
              </a:rPr>
              <a:t>          </a:t>
            </a:r>
            <a:r>
              <a:rPr lang="en-US" altLang="zh-CN" dirty="0">
                <a:solidFill>
                  <a:srgbClr val="FF6600"/>
                </a:solidFill>
                <a:cs typeface="Arial" panose="020B0604020202020204" pitchFamily="34" charset="0"/>
              </a:rPr>
              <a:t>+/-</a:t>
            </a:r>
            <a:r>
              <a:rPr lang="en-US" altLang="zh-CN" dirty="0">
                <a:cs typeface="Arial" panose="020B0604020202020204" pitchFamily="34" charset="0"/>
              </a:rPr>
              <a:t>1</a:t>
            </a:r>
            <a:r>
              <a:rPr lang="en-US" altLang="zh-CN" dirty="0">
                <a:solidFill>
                  <a:schemeClr val="accent2"/>
                </a:solidFill>
                <a:cs typeface="Arial" panose="020B0604020202020204" pitchFamily="34" charset="0"/>
              </a:rPr>
              <a:t>.</a:t>
            </a:r>
            <a:r>
              <a:rPr lang="en-US" altLang="zh-CN" dirty="0">
                <a:solidFill>
                  <a:srgbClr val="063DE9"/>
                </a:solidFill>
                <a:cs typeface="Arial" panose="020B0604020202020204" pitchFamily="34" charset="0"/>
              </a:rPr>
              <a:t>xxxxxxxxxx</a:t>
            </a:r>
            <a:r>
              <a:rPr lang="en-US" altLang="zh-CN" baseline="-25000" dirty="0">
                <a:solidFill>
                  <a:srgbClr val="000000"/>
                </a:solidFill>
                <a:cs typeface="Arial" panose="020B0604020202020204" pitchFamily="34" charset="0"/>
              </a:rPr>
              <a:t> </a:t>
            </a:r>
            <a:r>
              <a:rPr lang="en-US" altLang="zh-CN" dirty="0"/>
              <a:t>×</a:t>
            </a:r>
            <a:r>
              <a:rPr lang="en-US" altLang="zh-CN" dirty="0">
                <a:solidFill>
                  <a:srgbClr val="000000"/>
                </a:solidFill>
                <a:cs typeface="Arial" panose="020B0604020202020204" pitchFamily="34" charset="0"/>
              </a:rPr>
              <a:t> </a:t>
            </a:r>
            <a:r>
              <a:rPr lang="en-US" altLang="zh-CN" dirty="0" err="1">
                <a:solidFill>
                  <a:srgbClr val="000000"/>
                </a:solidFill>
                <a:cs typeface="Arial" panose="020B0604020202020204" pitchFamily="34" charset="0"/>
              </a:rPr>
              <a:t>R</a:t>
            </a:r>
            <a:r>
              <a:rPr lang="en-US" altLang="zh-CN" baseline="30000" dirty="0" err="1">
                <a:solidFill>
                  <a:srgbClr val="CC0000"/>
                </a:solidFill>
                <a:cs typeface="Arial" panose="020B0604020202020204" pitchFamily="34" charset="0"/>
              </a:rPr>
              <a:t>Exponent</a:t>
            </a:r>
            <a:endParaRPr lang="en-US" altLang="zh-CN" baseline="-6000" dirty="0">
              <a:solidFill>
                <a:srgbClr val="CC0000"/>
              </a:solidFill>
              <a:cs typeface="Arial" panose="020B0604020202020204" pitchFamily="34" charset="0"/>
            </a:endParaRPr>
          </a:p>
          <a:p>
            <a:pPr>
              <a:lnSpc>
                <a:spcPct val="100000"/>
              </a:lnSpc>
              <a:spcBef>
                <a:spcPct val="30000"/>
              </a:spcBef>
              <a:buFontTx/>
              <a:buNone/>
            </a:pPr>
            <a:r>
              <a:rPr lang="en-US" altLang="zh-CN" dirty="0">
                <a:solidFill>
                  <a:srgbClr val="000000"/>
                </a:solidFill>
                <a:cs typeface="Arial" panose="020B0604020202020204" pitchFamily="34" charset="0"/>
              </a:rPr>
              <a:t>°32-bit </a:t>
            </a:r>
            <a:r>
              <a:rPr lang="zh-CN" altLang="en-US" dirty="0">
                <a:solidFill>
                  <a:srgbClr val="000000"/>
                </a:solidFill>
                <a:cs typeface="Arial" panose="020B0604020202020204" pitchFamily="34" charset="0"/>
              </a:rPr>
              <a:t>规格化数： </a:t>
            </a:r>
          </a:p>
          <a:p>
            <a:pPr>
              <a:lnSpc>
                <a:spcPct val="100000"/>
              </a:lnSpc>
              <a:spcBef>
                <a:spcPct val="30000"/>
              </a:spcBef>
              <a:buFontTx/>
              <a:buNone/>
            </a:pPr>
            <a:r>
              <a:rPr lang="en-US" altLang="zh-CN" dirty="0">
                <a:solidFill>
                  <a:srgbClr val="000000"/>
                </a:solidFill>
              </a:rPr>
              <a:t>        31                                                                          0 </a:t>
            </a:r>
          </a:p>
          <a:p>
            <a:pPr>
              <a:lnSpc>
                <a:spcPct val="100000"/>
              </a:lnSpc>
              <a:spcBef>
                <a:spcPct val="30000"/>
              </a:spcBef>
              <a:buFontTx/>
              <a:buNone/>
            </a:pPr>
            <a:r>
              <a:rPr lang="en-US" altLang="zh-CN" dirty="0">
                <a:solidFill>
                  <a:srgbClr val="00E0CB"/>
                </a:solidFill>
              </a:rPr>
              <a:t>         </a:t>
            </a:r>
            <a:r>
              <a:rPr lang="en-US" altLang="zh-CN" dirty="0">
                <a:solidFill>
                  <a:srgbClr val="FF6600"/>
                </a:solidFill>
              </a:rPr>
              <a:t>S</a:t>
            </a:r>
            <a:r>
              <a:rPr lang="en-US" altLang="zh-CN" dirty="0">
                <a:solidFill>
                  <a:srgbClr val="00E0CB"/>
                </a:solidFill>
              </a:rPr>
              <a:t>     </a:t>
            </a:r>
            <a:r>
              <a:rPr lang="en-US" altLang="zh-CN" dirty="0">
                <a:solidFill>
                  <a:srgbClr val="CC0000"/>
                </a:solidFill>
              </a:rPr>
              <a:t>Exponent </a:t>
            </a:r>
            <a:r>
              <a:rPr lang="en-US" altLang="zh-CN" dirty="0">
                <a:solidFill>
                  <a:srgbClr val="FD0128"/>
                </a:solidFill>
              </a:rPr>
              <a:t>                     </a:t>
            </a:r>
            <a:r>
              <a:rPr lang="en-US" altLang="zh-CN" dirty="0">
                <a:solidFill>
                  <a:srgbClr val="063DE9"/>
                </a:solidFill>
              </a:rPr>
              <a:t>Significand</a:t>
            </a:r>
            <a:endParaRPr lang="en-US" altLang="zh-CN" dirty="0">
              <a:solidFill>
                <a:srgbClr val="FD0128"/>
              </a:solidFill>
            </a:endParaRPr>
          </a:p>
          <a:p>
            <a:pPr>
              <a:lnSpc>
                <a:spcPct val="100000"/>
              </a:lnSpc>
              <a:spcBef>
                <a:spcPct val="30000"/>
              </a:spcBef>
              <a:buFontTx/>
              <a:buNone/>
            </a:pPr>
            <a:r>
              <a:rPr lang="en-US" altLang="zh-CN" dirty="0">
                <a:solidFill>
                  <a:srgbClr val="000000"/>
                </a:solidFill>
              </a:rPr>
              <a:t>       1 bit      ? bits                             ? bits</a:t>
            </a:r>
          </a:p>
          <a:p>
            <a:pPr>
              <a:lnSpc>
                <a:spcPct val="100000"/>
              </a:lnSpc>
              <a:spcBef>
                <a:spcPct val="30000"/>
              </a:spcBef>
              <a:buFontTx/>
              <a:buNone/>
            </a:pPr>
            <a:r>
              <a:rPr lang="en-US" altLang="zh-CN" dirty="0">
                <a:solidFill>
                  <a:srgbClr val="00E0CB"/>
                </a:solidFill>
              </a:rPr>
              <a:t>     </a:t>
            </a:r>
            <a:r>
              <a:rPr lang="en-US" altLang="zh-CN" dirty="0">
                <a:solidFill>
                  <a:srgbClr val="FF6600"/>
                </a:solidFill>
                <a:ea typeface="黑体" panose="02010609060101010101" pitchFamily="49" charset="-122"/>
              </a:rPr>
              <a:t>S</a:t>
            </a:r>
            <a:r>
              <a:rPr lang="en-US" altLang="zh-CN" dirty="0">
                <a:solidFill>
                  <a:srgbClr val="00E0CB"/>
                </a:solidFill>
                <a:ea typeface="黑体" panose="02010609060101010101" pitchFamily="49" charset="-122"/>
              </a:rPr>
              <a:t> </a:t>
            </a:r>
            <a:r>
              <a:rPr lang="zh-CN" altLang="en-US" dirty="0">
                <a:ea typeface="黑体" panose="02010609060101010101" pitchFamily="49" charset="-122"/>
              </a:rPr>
              <a:t>是符号位（</a:t>
            </a:r>
            <a:r>
              <a:rPr lang="en-US" altLang="zh-CN" dirty="0">
                <a:ea typeface="黑体" panose="02010609060101010101" pitchFamily="49" charset="-122"/>
              </a:rPr>
              <a:t>Sign</a:t>
            </a:r>
            <a:r>
              <a:rPr lang="zh-CN" altLang="en-US" dirty="0">
                <a:ea typeface="黑体" panose="02010609060101010101" pitchFamily="49" charset="-122"/>
              </a:rPr>
              <a:t>）</a:t>
            </a:r>
          </a:p>
          <a:p>
            <a:pPr>
              <a:lnSpc>
                <a:spcPct val="100000"/>
              </a:lnSpc>
              <a:spcBef>
                <a:spcPct val="30000"/>
              </a:spcBef>
              <a:buFontTx/>
              <a:buNone/>
            </a:pPr>
            <a:r>
              <a:rPr lang="en-US" altLang="zh-CN" dirty="0">
                <a:solidFill>
                  <a:srgbClr val="000000"/>
                </a:solidFill>
                <a:ea typeface="黑体" panose="02010609060101010101" pitchFamily="49" charset="-122"/>
              </a:rPr>
              <a:t>    </a:t>
            </a:r>
            <a:r>
              <a:rPr lang="en-US" altLang="zh-CN" dirty="0">
                <a:solidFill>
                  <a:srgbClr val="CC0000"/>
                </a:solidFill>
                <a:ea typeface="黑体" panose="02010609060101010101" pitchFamily="49" charset="-122"/>
              </a:rPr>
              <a:t> Exponent</a:t>
            </a:r>
            <a:r>
              <a:rPr lang="zh-CN" altLang="en-US" dirty="0">
                <a:ea typeface="黑体" panose="02010609060101010101" pitchFamily="49" charset="-122"/>
              </a:rPr>
              <a:t>用移码（增码）来表示</a:t>
            </a:r>
          </a:p>
          <a:p>
            <a:pPr>
              <a:lnSpc>
                <a:spcPct val="100000"/>
              </a:lnSpc>
              <a:spcBef>
                <a:spcPct val="30000"/>
              </a:spcBef>
              <a:buFontTx/>
              <a:buNone/>
            </a:pPr>
            <a:r>
              <a:rPr lang="en-US" altLang="zh-CN" dirty="0">
                <a:solidFill>
                  <a:srgbClr val="063DE9"/>
                </a:solidFill>
                <a:ea typeface="黑体" panose="02010609060101010101" pitchFamily="49" charset="-122"/>
              </a:rPr>
              <a:t>     Significand </a:t>
            </a:r>
            <a:r>
              <a:rPr lang="zh-CN" altLang="en-US" dirty="0">
                <a:solidFill>
                  <a:srgbClr val="000000"/>
                </a:solidFill>
                <a:ea typeface="黑体" panose="02010609060101010101" pitchFamily="49" charset="-122"/>
              </a:rPr>
              <a:t>表示 </a:t>
            </a:r>
            <a:r>
              <a:rPr lang="en-US" altLang="zh-CN" dirty="0" err="1">
                <a:solidFill>
                  <a:schemeClr val="accent2"/>
                </a:solidFill>
                <a:ea typeface="黑体" panose="02010609060101010101" pitchFamily="49" charset="-122"/>
              </a:rPr>
              <a:t>xxxxxxxxxxxxx</a:t>
            </a:r>
            <a:r>
              <a:rPr lang="zh-CN" altLang="en-US" dirty="0">
                <a:ea typeface="黑体" panose="02010609060101010101" pitchFamily="49" charset="-122"/>
              </a:rPr>
              <a:t>，尾数部分</a:t>
            </a:r>
          </a:p>
          <a:p>
            <a:pPr>
              <a:lnSpc>
                <a:spcPct val="100000"/>
              </a:lnSpc>
              <a:spcBef>
                <a:spcPct val="30000"/>
              </a:spcBef>
              <a:buFontTx/>
              <a:buNone/>
            </a:pPr>
            <a:r>
              <a:rPr lang="en-US" altLang="zh-CN" dirty="0">
                <a:solidFill>
                  <a:srgbClr val="000000"/>
                </a:solidFill>
                <a:ea typeface="黑体" panose="02010609060101010101" pitchFamily="49" charset="-122"/>
              </a:rPr>
              <a:t>         </a:t>
            </a:r>
            <a:r>
              <a:rPr lang="en-US" altLang="zh-CN" dirty="0">
                <a:solidFill>
                  <a:srgbClr val="990000"/>
                </a:solidFill>
                <a:ea typeface="黑体" panose="02010609060101010101" pitchFamily="49" charset="-122"/>
              </a:rPr>
              <a:t>(</a:t>
            </a:r>
            <a:r>
              <a:rPr lang="zh-CN" altLang="en-US" dirty="0">
                <a:solidFill>
                  <a:srgbClr val="990000"/>
                </a:solidFill>
                <a:ea typeface="黑体" panose="02010609060101010101" pitchFamily="49" charset="-122"/>
              </a:rPr>
              <a:t>基可以是 </a:t>
            </a:r>
            <a:r>
              <a:rPr lang="en-US" altLang="zh-CN" dirty="0">
                <a:solidFill>
                  <a:srgbClr val="990000"/>
                </a:solidFill>
                <a:ea typeface="黑体" panose="02010609060101010101" pitchFamily="49" charset="-122"/>
              </a:rPr>
              <a:t>2/ 4 / 8 / 16</a:t>
            </a:r>
            <a:r>
              <a:rPr lang="zh-CN" altLang="en-US" dirty="0">
                <a:solidFill>
                  <a:srgbClr val="990000"/>
                </a:solidFill>
                <a:ea typeface="黑体" panose="02010609060101010101" pitchFamily="49" charset="-122"/>
              </a:rPr>
              <a:t>，约定信息，无需显式表示 </a:t>
            </a:r>
            <a:r>
              <a:rPr lang="en-US" altLang="zh-CN" dirty="0">
                <a:solidFill>
                  <a:srgbClr val="990000"/>
                </a:solidFill>
                <a:ea typeface="黑体" panose="02010609060101010101" pitchFamily="49" charset="-122"/>
              </a:rPr>
              <a:t>)</a:t>
            </a:r>
          </a:p>
          <a:p>
            <a:pPr>
              <a:lnSpc>
                <a:spcPct val="100000"/>
              </a:lnSpc>
              <a:spcBef>
                <a:spcPct val="30000"/>
              </a:spcBef>
              <a:buFontTx/>
              <a:buNone/>
            </a:pPr>
            <a:r>
              <a:rPr lang="en-US" altLang="zh-CN" dirty="0">
                <a:solidFill>
                  <a:srgbClr val="000000"/>
                </a:solidFill>
                <a:ea typeface="黑体" panose="02010609060101010101" pitchFamily="49" charset="-122"/>
              </a:rPr>
              <a:t>°</a:t>
            </a:r>
            <a:r>
              <a:rPr lang="zh-CN" altLang="en-US" dirty="0">
                <a:solidFill>
                  <a:srgbClr val="000000"/>
                </a:solidFill>
                <a:ea typeface="黑体" panose="02010609060101010101" pitchFamily="49" charset="-122"/>
              </a:rPr>
              <a:t>早期的计算机，各自定义自己的浮点数格式</a:t>
            </a:r>
            <a:endParaRPr lang="en-US" altLang="zh-CN" dirty="0">
              <a:solidFill>
                <a:srgbClr val="000000"/>
              </a:solidFill>
              <a:ea typeface="黑体" panose="02010609060101010101" pitchFamily="49" charset="-122"/>
            </a:endParaRPr>
          </a:p>
        </p:txBody>
      </p:sp>
      <p:grpSp>
        <p:nvGrpSpPr>
          <p:cNvPr id="34820" name="Group 8">
            <a:extLst>
              <a:ext uri="{FF2B5EF4-FFF2-40B4-BE49-F238E27FC236}">
                <a16:creationId xmlns:a16="http://schemas.microsoft.com/office/drawing/2014/main" id="{19284198-9C0E-12EA-DC1E-C12271328C37}"/>
              </a:ext>
            </a:extLst>
          </p:cNvPr>
          <p:cNvGrpSpPr>
            <a:grpSpLocks/>
          </p:cNvGrpSpPr>
          <p:nvPr/>
        </p:nvGrpSpPr>
        <p:grpSpPr bwMode="auto">
          <a:xfrm>
            <a:off x="2360613" y="2608264"/>
            <a:ext cx="6781800" cy="460375"/>
            <a:chOff x="525" y="1319"/>
            <a:chExt cx="4272" cy="290"/>
          </a:xfrm>
        </p:grpSpPr>
        <p:sp>
          <p:nvSpPr>
            <p:cNvPr id="34822" name="Rectangle 4">
              <a:extLst>
                <a:ext uri="{FF2B5EF4-FFF2-40B4-BE49-F238E27FC236}">
                  <a16:creationId xmlns:a16="http://schemas.microsoft.com/office/drawing/2014/main" id="{E2165A6F-4701-AC94-F564-9B5A55484B72}"/>
                </a:ext>
              </a:extLst>
            </p:cNvPr>
            <p:cNvSpPr>
              <a:spLocks noChangeArrowheads="1"/>
            </p:cNvSpPr>
            <p:nvPr/>
          </p:nvSpPr>
          <p:spPr bwMode="auto">
            <a:xfrm>
              <a:off x="525" y="1321"/>
              <a:ext cx="42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0"/>
                </a:spcBef>
                <a:spcAft>
                  <a:spcPct val="0"/>
                </a:spcAft>
                <a:buNone/>
              </a:pPr>
              <a:endParaRPr lang="zh-CN" altLang="en-US" sz="1600">
                <a:solidFill>
                  <a:srgbClr val="000000"/>
                </a:solidFill>
                <a:latin typeface="Times New Roman" panose="02020603050405020304" pitchFamily="18" charset="0"/>
              </a:endParaRPr>
            </a:p>
          </p:txBody>
        </p:sp>
        <p:sp>
          <p:nvSpPr>
            <p:cNvPr id="34823" name="Line 5">
              <a:extLst>
                <a:ext uri="{FF2B5EF4-FFF2-40B4-BE49-F238E27FC236}">
                  <a16:creationId xmlns:a16="http://schemas.microsoft.com/office/drawing/2014/main" id="{ADB30477-BB80-1D60-43D5-2D5887464E62}"/>
                </a:ext>
              </a:extLst>
            </p:cNvPr>
            <p:cNvSpPr>
              <a:spLocks noChangeShapeType="1"/>
            </p:cNvSpPr>
            <p:nvPr/>
          </p:nvSpPr>
          <p:spPr bwMode="auto">
            <a:xfrm>
              <a:off x="813" y="1319"/>
              <a:ext cx="0" cy="28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sp>
          <p:nvSpPr>
            <p:cNvPr id="34824" name="Line 6">
              <a:extLst>
                <a:ext uri="{FF2B5EF4-FFF2-40B4-BE49-F238E27FC236}">
                  <a16:creationId xmlns:a16="http://schemas.microsoft.com/office/drawing/2014/main" id="{8F28CD60-B115-5784-1634-5019E2932254}"/>
                </a:ext>
              </a:extLst>
            </p:cNvPr>
            <p:cNvSpPr>
              <a:spLocks noChangeShapeType="1"/>
            </p:cNvSpPr>
            <p:nvPr/>
          </p:nvSpPr>
          <p:spPr bwMode="auto">
            <a:xfrm>
              <a:off x="2109" y="1319"/>
              <a:ext cx="0" cy="28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a:solidFill>
                  <a:srgbClr val="000000"/>
                </a:solidFill>
                <a:latin typeface="Arial" panose="020B0604020202020204" pitchFamily="34" charset="0"/>
                <a:ea typeface="宋体" panose="02010600030101010101" pitchFamily="2" charset="-122"/>
              </a:endParaRPr>
            </a:p>
          </p:txBody>
        </p:sp>
      </p:grpSp>
      <p:sp>
        <p:nvSpPr>
          <p:cNvPr id="304137" name="Text Box 9">
            <a:extLst>
              <a:ext uri="{FF2B5EF4-FFF2-40B4-BE49-F238E27FC236}">
                <a16:creationId xmlns:a16="http://schemas.microsoft.com/office/drawing/2014/main" id="{BF00830E-708F-494E-0C46-C1BA07990412}"/>
              </a:ext>
            </a:extLst>
          </p:cNvPr>
          <p:cNvSpPr txBox="1">
            <a:spLocks noChangeArrowheads="1"/>
          </p:cNvSpPr>
          <p:nvPr/>
        </p:nvSpPr>
        <p:spPr bwMode="auto">
          <a:xfrm>
            <a:off x="428263" y="597918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0" fontAlgn="base" hangingPunct="0">
              <a:lnSpc>
                <a:spcPct val="100000"/>
              </a:lnSpc>
              <a:spcBef>
                <a:spcPct val="50000"/>
              </a:spcBef>
              <a:spcAft>
                <a:spcPct val="0"/>
              </a:spcAft>
              <a:buNone/>
            </a:pPr>
            <a:r>
              <a:rPr lang="zh-CN" altLang="en-US">
                <a:solidFill>
                  <a:srgbClr val="CC0000"/>
                </a:solidFill>
                <a:latin typeface="黑体" panose="02010609060101010101" pitchFamily="49" charset="-122"/>
                <a:ea typeface="黑体" panose="02010609060101010101" pitchFamily="49" charset="-122"/>
              </a:rPr>
              <a:t>问题：浮点数表示不统一会带来什么问题？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4131">
                                            <p:txEl>
                                              <p:pRg st="6" end="6"/>
                                            </p:txEl>
                                          </p:spTgt>
                                        </p:tgtEl>
                                        <p:attrNameLst>
                                          <p:attrName>style.visibility</p:attrName>
                                        </p:attrNameLst>
                                      </p:cBhvr>
                                      <p:to>
                                        <p:strVal val="visible"/>
                                      </p:to>
                                    </p:set>
                                    <p:animEffect transition="in" filter="blinds(horizontal)">
                                      <p:cBhvr>
                                        <p:cTn id="7" dur="500"/>
                                        <p:tgtEl>
                                          <p:spTgt spid="304131">
                                            <p:txEl>
                                              <p:pRg st="6" end="6"/>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4131">
                                            <p:txEl>
                                              <p:pRg st="7" end="7"/>
                                            </p:txEl>
                                          </p:spTgt>
                                        </p:tgtEl>
                                        <p:attrNameLst>
                                          <p:attrName>style.visibility</p:attrName>
                                        </p:attrNameLst>
                                      </p:cBhvr>
                                      <p:to>
                                        <p:strVal val="visible"/>
                                      </p:to>
                                    </p:set>
                                    <p:animEffect transition="in" filter="blinds(horizontal)">
                                      <p:cBhvr>
                                        <p:cTn id="12" dur="500"/>
                                        <p:tgtEl>
                                          <p:spTgt spid="304131">
                                            <p:txEl>
                                              <p:pRg st="7" end="7"/>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4131">
                                            <p:txEl>
                                              <p:pRg st="8" end="8"/>
                                            </p:txEl>
                                          </p:spTgt>
                                        </p:tgtEl>
                                        <p:attrNameLst>
                                          <p:attrName>style.visibility</p:attrName>
                                        </p:attrNameLst>
                                      </p:cBhvr>
                                      <p:to>
                                        <p:strVal val="visible"/>
                                      </p:to>
                                    </p:set>
                                    <p:animEffect transition="in" filter="blinds(horizontal)">
                                      <p:cBhvr>
                                        <p:cTn id="17" dur="500"/>
                                        <p:tgtEl>
                                          <p:spTgt spid="304131">
                                            <p:txEl>
                                              <p:pRg st="8" end="8"/>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4131">
                                            <p:txEl>
                                              <p:pRg st="9" end="9"/>
                                            </p:txEl>
                                          </p:spTgt>
                                        </p:tgtEl>
                                        <p:attrNameLst>
                                          <p:attrName>style.visibility</p:attrName>
                                        </p:attrNameLst>
                                      </p:cBhvr>
                                      <p:to>
                                        <p:strVal val="visible"/>
                                      </p:to>
                                    </p:set>
                                    <p:animEffect transition="in" filter="blinds(horizontal)">
                                      <p:cBhvr>
                                        <p:cTn id="22" dur="500"/>
                                        <p:tgtEl>
                                          <p:spTgt spid="304131">
                                            <p:txEl>
                                              <p:pRg st="9" end="9"/>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4131">
                                            <p:txEl>
                                              <p:pRg st="10" end="10"/>
                                            </p:txEl>
                                          </p:spTgt>
                                        </p:tgtEl>
                                        <p:attrNameLst>
                                          <p:attrName>style.visibility</p:attrName>
                                        </p:attrNameLst>
                                      </p:cBhvr>
                                      <p:to>
                                        <p:strVal val="visible"/>
                                      </p:to>
                                    </p:set>
                                    <p:animEffect transition="in" filter="blinds(horizontal)">
                                      <p:cBhvr>
                                        <p:cTn id="27" dur="500"/>
                                        <p:tgtEl>
                                          <p:spTgt spid="304131">
                                            <p:txEl>
                                              <p:pRg st="10" end="1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4137"/>
                                        </p:tgtEl>
                                        <p:attrNameLst>
                                          <p:attrName>style.visibility</p:attrName>
                                        </p:attrNameLst>
                                      </p:cBhvr>
                                      <p:to>
                                        <p:strVal val="visible"/>
                                      </p:to>
                                    </p:set>
                                    <p:animEffect transition="in" filter="blinds(horizontal)">
                                      <p:cBhvr>
                                        <p:cTn id="32" dur="500"/>
                                        <p:tgtEl>
                                          <p:spTgt spid="304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E8BD-470A-46C6-A291-6511D6CFA43E}"/>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2AB949BC-B8E2-39D5-5B06-3C50E261E751}"/>
              </a:ext>
            </a:extLst>
          </p:cNvPr>
          <p:cNvSpPr txBox="1"/>
          <p:nvPr>
            <p:custDataLst>
              <p:tags r:id="rId1"/>
            </p:custDataLst>
          </p:nvPr>
        </p:nvSpPr>
        <p:spPr>
          <a:xfrm>
            <a:off x="975360" y="1776307"/>
            <a:ext cx="3876040" cy="3606500"/>
          </a:xfrm>
          <a:prstGeom prst="rect">
            <a:avLst/>
          </a:prstGeom>
        </p:spPr>
        <p:txBody>
          <a:bodyPr vert="horz" wrap="square" lIns="0" tIns="15240" rIns="0" bIns="0" rtlCol="0">
            <a:spAutoFit/>
          </a:bodyPr>
          <a:lstStyle/>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8.1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概述</a:t>
            </a:r>
            <a:endPar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预训练数据工程</a:t>
            </a: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8.2.1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预训练数据源</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8.2.2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多模态数据集</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8.2.3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数据处理</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8.2.4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模型性能关系</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5" name="object 2">
            <a:extLst>
              <a:ext uri="{FF2B5EF4-FFF2-40B4-BE49-F238E27FC236}">
                <a16:creationId xmlns:a16="http://schemas.microsoft.com/office/drawing/2014/main" id="{461AD11F-03EA-9693-EBD3-8F1D629ABEE7}"/>
              </a:ext>
            </a:extLst>
          </p:cNvPr>
          <p:cNvSpPr txBox="1"/>
          <p:nvPr>
            <p:custDataLst>
              <p:tags r:id="rId2"/>
            </p:custDataLst>
          </p:nvPr>
        </p:nvSpPr>
        <p:spPr>
          <a:xfrm>
            <a:off x="6004560" y="1776307"/>
            <a:ext cx="4053840" cy="3052502"/>
          </a:xfrm>
          <a:prstGeom prst="rect">
            <a:avLst/>
          </a:prstGeom>
        </p:spPr>
        <p:txBody>
          <a:bodyPr vert="horz" wrap="square" lIns="0" tIns="15240" rIns="0" bIns="0" rtlCol="0">
            <a:spAutoFit/>
          </a:bodyPr>
          <a:lstStyle/>
          <a:p>
            <a:pPr>
              <a:lnSpc>
                <a:spcPct val="150000"/>
              </a:lnSpc>
              <a:tabLst>
                <a:tab pos="425958" algn="l"/>
                <a:tab pos="426720" algn="l"/>
              </a:tabLst>
            </a:pPr>
            <a:endParaRPr lang="en-US" altLang="zh-CN" sz="312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a:p>
            <a:pPr marL="432054" indent="-432054">
              <a:lnSpc>
                <a:spcPct val="150000"/>
              </a:lnSpc>
              <a:buFont typeface="Arial" panose="020B0604020202020204"/>
              <a:buChar char="•"/>
              <a:tabLst>
                <a:tab pos="425958" algn="l"/>
                <a:tab pos="426720" algn="l"/>
              </a:tabLst>
            </a:pPr>
            <a:r>
              <a:rPr lang="en-US" altLang="zh-CN"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8.3 </a:t>
            </a:r>
            <a:r>
              <a:rPr lang="zh-CN" altLang="en-US" sz="30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预训练方法</a:t>
            </a: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8.3.1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rPr>
              <a:t>预训练任务</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8.3.2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优化参数设置</a:t>
            </a:r>
            <a:endPar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a:p>
            <a:pPr marL="980694" lvl="1" indent="-432054">
              <a:lnSpc>
                <a:spcPct val="150000"/>
              </a:lnSpc>
              <a:buFont typeface="Arial" panose="020B0604020202020204"/>
              <a:buChar char="•"/>
              <a:tabLst>
                <a:tab pos="425958" algn="l"/>
                <a:tab pos="426720" algn="l"/>
              </a:tabLst>
            </a:pPr>
            <a:r>
              <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8.3.3 </a:t>
            </a:r>
            <a:r>
              <a:rPr lang="zh-CN" altLang="en-US"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sym typeface="+mn-ea"/>
              </a:rPr>
              <a:t>可扩展训练技术</a:t>
            </a:r>
            <a:endParaRPr lang="en-US" altLang="zh-CN" sz="2400" b="1" dirty="0">
              <a:solidFill>
                <a:srgbClr val="0070C0"/>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3" name="object 2">
            <a:extLst>
              <a:ext uri="{FF2B5EF4-FFF2-40B4-BE49-F238E27FC236}">
                <a16:creationId xmlns:a16="http://schemas.microsoft.com/office/drawing/2014/main" id="{4C422940-030F-C527-03B1-9F6D505185F4}"/>
              </a:ext>
            </a:extLst>
          </p:cNvPr>
          <p:cNvSpPr txBox="1"/>
          <p:nvPr>
            <p:custDataLst>
              <p:tags r:id="rId3"/>
            </p:custDataLst>
          </p:nvPr>
        </p:nvSpPr>
        <p:spPr>
          <a:xfrm>
            <a:off x="6004560" y="4828809"/>
            <a:ext cx="4053840" cy="650756"/>
          </a:xfrm>
          <a:prstGeom prst="rect">
            <a:avLst/>
          </a:prstGeom>
        </p:spPr>
        <p:txBody>
          <a:bodyPr vert="horz" wrap="square" lIns="0" tIns="15240" rIns="0" bIns="0" rtlCol="0">
            <a:spAutoFit/>
          </a:bodyPr>
          <a:lstStyle/>
          <a:p>
            <a:pPr marL="432054" indent="-432054">
              <a:lnSpc>
                <a:spcPct val="150000"/>
              </a:lnSpc>
              <a:buFont typeface="Arial" panose="020B0604020202020204"/>
              <a:buChar char="•"/>
              <a:tabLst>
                <a:tab pos="425958" algn="l"/>
                <a:tab pos="426720" algn="l"/>
              </a:tabLst>
            </a:pPr>
            <a:r>
              <a:rPr lang="en-US" altLang="zh-CN"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8.4 </a:t>
            </a:r>
            <a:r>
              <a:rPr lang="zh-CN" altLang="en-US"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rPr>
              <a:t>讨论</a:t>
            </a:r>
            <a:endParaRPr lang="en-US" altLang="zh-CN" sz="3000" b="1" dirty="0">
              <a:solidFill>
                <a:schemeClr val="accent4">
                  <a:lumMod val="75000"/>
                </a:schemeClr>
              </a:solidFill>
              <a:latin typeface="微软雅黑" panose="020B0503020204020204" pitchFamily="34" charset="-122"/>
              <a:ea typeface="微软雅黑" panose="020B0503020204020204" pitchFamily="34" charset="-122"/>
              <a:cs typeface="Noto Sans CJK JP Medium" panose="020B0600000000000000" charset="-122"/>
            </a:endParaRPr>
          </a:p>
        </p:txBody>
      </p:sp>
      <p:sp>
        <p:nvSpPr>
          <p:cNvPr id="6" name="object 3">
            <a:extLst>
              <a:ext uri="{FF2B5EF4-FFF2-40B4-BE49-F238E27FC236}">
                <a16:creationId xmlns:a16="http://schemas.microsoft.com/office/drawing/2014/main" id="{74AE5F28-C0C0-5401-B72F-92214CBDB9FE}"/>
              </a:ext>
            </a:extLst>
          </p:cNvPr>
          <p:cNvSpPr txBox="1">
            <a:spLocks/>
          </p:cNvSpPr>
          <p:nvPr/>
        </p:nvSpPr>
        <p:spPr>
          <a:xfrm>
            <a:off x="535940" y="380491"/>
            <a:ext cx="5560060" cy="566420"/>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zh-CN" altLang="en-US" dirty="0">
                <a:solidFill>
                  <a:srgbClr val="0070C0"/>
                </a:solidFill>
                <a:latin typeface="微软雅黑" panose="020B0503020204020204" pitchFamily="34" charset="-122"/>
                <a:ea typeface="微软雅黑" panose="020B0503020204020204" pitchFamily="34" charset="-122"/>
              </a:rPr>
              <a:t>本章内容</a:t>
            </a:r>
          </a:p>
        </p:txBody>
      </p:sp>
    </p:spTree>
    <p:extLst>
      <p:ext uri="{BB962C8B-B14F-4D97-AF65-F5344CB8AC3E}">
        <p14:creationId xmlns:p14="http://schemas.microsoft.com/office/powerpoint/2010/main" val="1765840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CDF5466-6A2A-77EC-8F3B-B957E7C55483}"/>
              </a:ext>
            </a:extLst>
          </p:cNvPr>
          <p:cNvSpPr/>
          <p:nvPr/>
        </p:nvSpPr>
        <p:spPr>
          <a:xfrm>
            <a:off x="455989" y="1211261"/>
            <a:ext cx="11388090" cy="941389"/>
          </a:xfrm>
          <a:prstGeom prst="round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大模型预训练的性能高度依赖两个主要因素：</a:t>
            </a:r>
            <a:r>
              <a:rPr lang="en-US" altLang="zh-CN" sz="2800" b="1" dirty="0">
                <a:solidFill>
                  <a:schemeClr val="bg1"/>
                </a:solidFill>
                <a:latin typeface="微软雅黑" panose="020B0503020204020204" pitchFamily="34" charset="-122"/>
                <a:ea typeface="微软雅黑" panose="020B0503020204020204" pitchFamily="34" charset="-122"/>
              </a:rPr>
              <a:t>1</a:t>
            </a:r>
            <a:r>
              <a:rPr lang="zh-CN" altLang="en-US"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rgbClr val="FFFF00"/>
                </a:solidFill>
                <a:latin typeface="微软雅黑" panose="020B0503020204020204" pitchFamily="34" charset="-122"/>
                <a:ea typeface="微软雅黑" panose="020B0503020204020204" pitchFamily="34" charset="-122"/>
              </a:rPr>
              <a:t>预训练语料库的质量与规模</a:t>
            </a:r>
            <a:r>
              <a:rPr lang="zh-CN" altLang="en-US" sz="28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schemeClr val="bg1"/>
                </a:solidFill>
                <a:latin typeface="微软雅黑" panose="020B0503020204020204" pitchFamily="34" charset="-122"/>
                <a:ea typeface="微软雅黑" panose="020B0503020204020204" pitchFamily="34" charset="-122"/>
              </a:rPr>
              <a:t>2</a:t>
            </a:r>
            <a:r>
              <a:rPr lang="zh-CN" altLang="en-US"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rgbClr val="FFFF00"/>
                </a:solidFill>
                <a:latin typeface="微软雅黑" panose="020B0503020204020204" pitchFamily="34" charset="-122"/>
                <a:ea typeface="微软雅黑" panose="020B0503020204020204" pitchFamily="34" charset="-122"/>
              </a:rPr>
              <a:t>数据预处理的策略与方法</a:t>
            </a:r>
            <a:r>
              <a:rPr lang="zh-CN" altLang="en-US" sz="2800" b="1" dirty="0">
                <a:solidFill>
                  <a:schemeClr val="bg1"/>
                </a:solidFill>
                <a:latin typeface="微软雅黑" panose="020B0503020204020204" pitchFamily="34" charset="-122"/>
                <a:ea typeface="微软雅黑" panose="020B0503020204020204" pitchFamily="34" charset="-122"/>
              </a:rPr>
              <a:t>。</a:t>
            </a:r>
          </a:p>
        </p:txBody>
      </p:sp>
      <p:sp>
        <p:nvSpPr>
          <p:cNvPr id="16" name="object 3">
            <a:extLst>
              <a:ext uri="{FF2B5EF4-FFF2-40B4-BE49-F238E27FC236}">
                <a16:creationId xmlns:a16="http://schemas.microsoft.com/office/drawing/2014/main" id="{BE828F14-1BA3-5312-29B5-A46C0518CFF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pic>
        <p:nvPicPr>
          <p:cNvPr id="7" name="图片 6">
            <a:extLst>
              <a:ext uri="{FF2B5EF4-FFF2-40B4-BE49-F238E27FC236}">
                <a16:creationId xmlns:a16="http://schemas.microsoft.com/office/drawing/2014/main" id="{BDF6288D-3C30-1FE8-FB93-AEF4F5D98241}"/>
              </a:ext>
            </a:extLst>
          </p:cNvPr>
          <p:cNvPicPr>
            <a:picLocks noChangeAspect="1"/>
          </p:cNvPicPr>
          <p:nvPr/>
        </p:nvPicPr>
        <p:blipFill>
          <a:blip r:embed="rId3"/>
          <a:stretch>
            <a:fillRect/>
          </a:stretch>
        </p:blipFill>
        <p:spPr>
          <a:xfrm>
            <a:off x="150842" y="3132427"/>
            <a:ext cx="11890316" cy="3448574"/>
          </a:xfrm>
          <a:prstGeom prst="rect">
            <a:avLst/>
          </a:prstGeom>
          <a:effectLst>
            <a:outerShdw blurRad="63500" sx="102000" sy="102000" algn="ctr" rotWithShape="0">
              <a:prstClr val="black">
                <a:alpha val="40000"/>
              </a:prstClr>
            </a:outerShdw>
          </a:effectLst>
        </p:spPr>
      </p:pic>
      <p:sp>
        <p:nvSpPr>
          <p:cNvPr id="11" name="文本框 10">
            <a:extLst>
              <a:ext uri="{FF2B5EF4-FFF2-40B4-BE49-F238E27FC236}">
                <a16:creationId xmlns:a16="http://schemas.microsoft.com/office/drawing/2014/main" id="{4D1B9866-8AF0-E9AF-595B-3897F06D3B48}"/>
              </a:ext>
            </a:extLst>
          </p:cNvPr>
          <p:cNvSpPr txBox="1"/>
          <p:nvPr/>
        </p:nvSpPr>
        <p:spPr>
          <a:xfrm>
            <a:off x="2352791" y="2208990"/>
            <a:ext cx="1822219" cy="461665"/>
          </a:xfrm>
          <a:prstGeom prst="rect">
            <a:avLst/>
          </a:prstGeom>
          <a:noFill/>
        </p:spPr>
        <p:txBody>
          <a:bodyPr wrap="square">
            <a:spAutoFit/>
          </a:bodyPr>
          <a:lstStyle/>
          <a:p>
            <a:pPr algn="ctr"/>
            <a:r>
              <a:rPr lang="zh-CN" altLang="en-US" sz="2400" b="1" i="0" u="none" strike="noStrike" baseline="0" dirty="0">
                <a:latin typeface="FandolSong-Regular-Identity-H"/>
              </a:rPr>
              <a:t>通用数据</a:t>
            </a:r>
            <a:endParaRPr lang="zh-CN" altLang="en-US" sz="2400" b="1" dirty="0"/>
          </a:p>
        </p:txBody>
      </p:sp>
      <p:sp>
        <p:nvSpPr>
          <p:cNvPr id="18" name="文本框 17">
            <a:extLst>
              <a:ext uri="{FF2B5EF4-FFF2-40B4-BE49-F238E27FC236}">
                <a16:creationId xmlns:a16="http://schemas.microsoft.com/office/drawing/2014/main" id="{E132D7AC-B559-8575-ACE2-7FE3C63B7B81}"/>
              </a:ext>
            </a:extLst>
          </p:cNvPr>
          <p:cNvSpPr txBox="1"/>
          <p:nvPr/>
        </p:nvSpPr>
        <p:spPr>
          <a:xfrm>
            <a:off x="7940791" y="2208990"/>
            <a:ext cx="1822219" cy="461665"/>
          </a:xfrm>
          <a:prstGeom prst="rect">
            <a:avLst/>
          </a:prstGeom>
          <a:noFill/>
        </p:spPr>
        <p:txBody>
          <a:bodyPr wrap="square">
            <a:spAutoFit/>
          </a:bodyPr>
          <a:lstStyle/>
          <a:p>
            <a:pPr algn="ctr"/>
            <a:r>
              <a:rPr lang="zh-CN" altLang="en-US" sz="2400" b="1" i="0" u="none" strike="noStrike" baseline="0" dirty="0">
                <a:latin typeface="FandolSong-Regular-Identity-H"/>
              </a:rPr>
              <a:t>专业数据</a:t>
            </a:r>
            <a:endParaRPr lang="zh-CN" altLang="en-US" sz="2400" b="1" dirty="0"/>
          </a:p>
        </p:txBody>
      </p:sp>
      <p:sp>
        <p:nvSpPr>
          <p:cNvPr id="20" name="文本框 19">
            <a:extLst>
              <a:ext uri="{FF2B5EF4-FFF2-40B4-BE49-F238E27FC236}">
                <a16:creationId xmlns:a16="http://schemas.microsoft.com/office/drawing/2014/main" id="{E1E89761-5838-1E40-69A2-717A52660496}"/>
              </a:ext>
            </a:extLst>
          </p:cNvPr>
          <p:cNvSpPr txBox="1"/>
          <p:nvPr/>
        </p:nvSpPr>
        <p:spPr>
          <a:xfrm>
            <a:off x="1638300" y="2683355"/>
            <a:ext cx="3251200" cy="400110"/>
          </a:xfrm>
          <a:prstGeom prst="rect">
            <a:avLst/>
          </a:prstGeom>
          <a:noFill/>
        </p:spPr>
        <p:txBody>
          <a:bodyPr wrap="square">
            <a:spAutoFit/>
          </a:bodyPr>
          <a:lstStyle/>
          <a:p>
            <a:pPr algn="ctr"/>
            <a:r>
              <a:rPr lang="zh-CN" altLang="en-US" sz="2000" b="0" i="0" u="none" strike="noStrike" baseline="0" dirty="0">
                <a:latin typeface="FandolSong-Regular-Identity-H"/>
              </a:rPr>
              <a:t>网页、书籍和对话文本等</a:t>
            </a:r>
            <a:endParaRPr lang="zh-CN" altLang="en-US" sz="2000" dirty="0"/>
          </a:p>
        </p:txBody>
      </p:sp>
      <p:sp>
        <p:nvSpPr>
          <p:cNvPr id="22" name="文本框 21">
            <a:extLst>
              <a:ext uri="{FF2B5EF4-FFF2-40B4-BE49-F238E27FC236}">
                <a16:creationId xmlns:a16="http://schemas.microsoft.com/office/drawing/2014/main" id="{9E795EFD-047E-DABF-F1C2-6DC6FB6BD0F5}"/>
              </a:ext>
            </a:extLst>
          </p:cNvPr>
          <p:cNvSpPr txBox="1"/>
          <p:nvPr/>
        </p:nvSpPr>
        <p:spPr>
          <a:xfrm>
            <a:off x="6705600" y="2683355"/>
            <a:ext cx="4292600" cy="400110"/>
          </a:xfrm>
          <a:prstGeom prst="rect">
            <a:avLst/>
          </a:prstGeom>
          <a:noFill/>
        </p:spPr>
        <p:txBody>
          <a:bodyPr wrap="square">
            <a:spAutoFit/>
          </a:bodyPr>
          <a:lstStyle/>
          <a:p>
            <a:pPr algn="ctr"/>
            <a:r>
              <a:rPr lang="zh-CN" altLang="en-US" sz="2000" b="0" i="0" u="none" strike="noStrike" baseline="0" dirty="0">
                <a:latin typeface="FandolSong-Regular-Identity-H"/>
              </a:rPr>
              <a:t>语言数据、科学论文和编程代码等</a:t>
            </a:r>
            <a:endParaRPr lang="zh-CN" altLang="en-US" sz="2000" dirty="0"/>
          </a:p>
        </p:txBody>
      </p:sp>
      <p:sp>
        <p:nvSpPr>
          <p:cNvPr id="23" name="文本框 22">
            <a:extLst>
              <a:ext uri="{FF2B5EF4-FFF2-40B4-BE49-F238E27FC236}">
                <a16:creationId xmlns:a16="http://schemas.microsoft.com/office/drawing/2014/main" id="{B23228D1-7AFF-A594-5DCD-239DD178696D}"/>
              </a:ext>
            </a:extLst>
          </p:cNvPr>
          <p:cNvSpPr txBox="1"/>
          <p:nvPr/>
        </p:nvSpPr>
        <p:spPr>
          <a:xfrm>
            <a:off x="0" y="6581001"/>
            <a:ext cx="4610100" cy="276999"/>
          </a:xfrm>
          <a:prstGeom prst="rect">
            <a:avLst/>
          </a:prstGeom>
          <a:noFill/>
        </p:spPr>
        <p:txBody>
          <a:bodyPr wrap="square">
            <a:spAutoFit/>
          </a:bodyPr>
          <a:lstStyle/>
          <a:p>
            <a:r>
              <a:rPr lang="en-US" altLang="zh-CN" sz="1200" dirty="0"/>
              <a:t>Source</a:t>
            </a:r>
            <a:r>
              <a:rPr lang="zh-CN" altLang="en-US" sz="1200" dirty="0"/>
              <a:t>：</a:t>
            </a:r>
            <a:r>
              <a:rPr lang="en-US" altLang="zh-CN" sz="1200" dirty="0">
                <a:hlinkClick r:id="rId4"/>
              </a:rPr>
              <a:t>https://transformers.run/c4/c15_pretrain_llms</a:t>
            </a:r>
            <a:endParaRPr lang="zh-CN" altLang="en-US" sz="1200" dirty="0"/>
          </a:p>
        </p:txBody>
      </p:sp>
    </p:spTree>
    <p:extLst>
      <p:ext uri="{BB962C8B-B14F-4D97-AF65-F5344CB8AC3E}">
        <p14:creationId xmlns:p14="http://schemas.microsoft.com/office/powerpoint/2010/main" val="3107518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C3D9C404-C3B0-4EE7-631C-B9401AAA1E7C}"/>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8.4 </a:t>
            </a:r>
            <a:r>
              <a:rPr lang="zh-CN" altLang="en-US" sz="3200" dirty="0">
                <a:solidFill>
                  <a:srgbClr val="0070C0"/>
                </a:solidFill>
                <a:latin typeface="微软雅黑" panose="020B0503020204020204" pitchFamily="34" charset="-122"/>
                <a:ea typeface="微软雅黑" panose="020B0503020204020204" pitchFamily="34" charset="-122"/>
              </a:rPr>
              <a:t>讨论</a:t>
            </a:r>
          </a:p>
        </p:txBody>
      </p:sp>
      <p:grpSp>
        <p:nvGrpSpPr>
          <p:cNvPr id="13" name="组合 12">
            <a:extLst>
              <a:ext uri="{FF2B5EF4-FFF2-40B4-BE49-F238E27FC236}">
                <a16:creationId xmlns:a16="http://schemas.microsoft.com/office/drawing/2014/main" id="{1FCAE160-C0FA-EBB4-4647-8CC7BD59F38E}"/>
              </a:ext>
            </a:extLst>
          </p:cNvPr>
          <p:cNvGrpSpPr/>
          <p:nvPr/>
        </p:nvGrpSpPr>
        <p:grpSpPr>
          <a:xfrm>
            <a:off x="304800" y="1094110"/>
            <a:ext cx="11519998" cy="438948"/>
            <a:chOff x="304800" y="1094110"/>
            <a:chExt cx="11519998" cy="438948"/>
          </a:xfrm>
        </p:grpSpPr>
        <p:sp>
          <p:nvSpPr>
            <p:cNvPr id="3" name="矩形: 圆角 2">
              <a:extLst>
                <a:ext uri="{FF2B5EF4-FFF2-40B4-BE49-F238E27FC236}">
                  <a16:creationId xmlns:a16="http://schemas.microsoft.com/office/drawing/2014/main" id="{1BE9E51D-2D80-DEBE-F184-FD6AB8AFA002}"/>
                </a:ext>
              </a:extLst>
            </p:cNvPr>
            <p:cNvSpPr/>
            <p:nvPr/>
          </p:nvSpPr>
          <p:spPr>
            <a:xfrm>
              <a:off x="304800" y="1094110"/>
              <a:ext cx="1475190" cy="438948"/>
            </a:xfrm>
            <a:prstGeom prst="roundRect">
              <a:avLst>
                <a:gd name="adj" fmla="val 6902"/>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思考题</a:t>
              </a: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2B816BE-C49E-EB25-C134-FADCB3070E4B}"/>
                </a:ext>
              </a:extLst>
            </p:cNvPr>
            <p:cNvSpPr/>
            <p:nvPr/>
          </p:nvSpPr>
          <p:spPr>
            <a:xfrm>
              <a:off x="1779989" y="1094947"/>
              <a:ext cx="10044809" cy="43727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rPr>
                <a:t>如何以较小的代价修正大语言模型存储的知识？</a:t>
              </a:r>
            </a:p>
          </p:txBody>
        </p:sp>
      </p:grpSp>
      <p:grpSp>
        <p:nvGrpSpPr>
          <p:cNvPr id="12" name="组合 11">
            <a:extLst>
              <a:ext uri="{FF2B5EF4-FFF2-40B4-BE49-F238E27FC236}">
                <a16:creationId xmlns:a16="http://schemas.microsoft.com/office/drawing/2014/main" id="{48D320AA-ACBB-896B-2A6F-34A1C9A822A8}"/>
              </a:ext>
            </a:extLst>
          </p:cNvPr>
          <p:cNvGrpSpPr/>
          <p:nvPr/>
        </p:nvGrpSpPr>
        <p:grpSpPr>
          <a:xfrm>
            <a:off x="304799" y="3851864"/>
            <a:ext cx="11520000" cy="878136"/>
            <a:chOff x="304799" y="4075435"/>
            <a:chExt cx="11520000" cy="878136"/>
          </a:xfrm>
        </p:grpSpPr>
        <p:sp>
          <p:nvSpPr>
            <p:cNvPr id="8" name="矩形: 圆角 7">
              <a:extLst>
                <a:ext uri="{FF2B5EF4-FFF2-40B4-BE49-F238E27FC236}">
                  <a16:creationId xmlns:a16="http://schemas.microsoft.com/office/drawing/2014/main" id="{246646FF-FDE0-6629-C960-8B1F1EAF25B0}"/>
                </a:ext>
              </a:extLst>
            </p:cNvPr>
            <p:cNvSpPr/>
            <p:nvPr/>
          </p:nvSpPr>
          <p:spPr>
            <a:xfrm>
              <a:off x="304800" y="4075435"/>
              <a:ext cx="1475190" cy="438948"/>
            </a:xfrm>
            <a:prstGeom prst="roundRect">
              <a:avLst>
                <a:gd name="adj" fmla="val 5275"/>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思考题</a:t>
              </a: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3547FB6C-F3FC-9869-55AF-A992603A7CBE}"/>
                </a:ext>
              </a:extLst>
            </p:cNvPr>
            <p:cNvSpPr/>
            <p:nvPr/>
          </p:nvSpPr>
          <p:spPr>
            <a:xfrm>
              <a:off x="1779990" y="4077109"/>
              <a:ext cx="10044809" cy="43727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rPr>
                <a:t>讨论在大规模语言模型预训练中常用的优化技巧，如学习率调度、混合精</a:t>
              </a:r>
              <a:endParaRPr lang="zh-CN" altLang="en-US" sz="2400" b="1" i="1" dirty="0">
                <a:solidFill>
                  <a:schemeClr val="tx1"/>
                </a:solidFill>
                <a:latin typeface="仿宋" panose="02010609060101010101" pitchFamily="49" charset="-122"/>
                <a:ea typeface="仿宋" panose="02010609060101010101" pitchFamily="49" charset="-122"/>
              </a:endParaRPr>
            </a:p>
          </p:txBody>
        </p:sp>
        <p:sp>
          <p:nvSpPr>
            <p:cNvPr id="11" name="矩形 10">
              <a:extLst>
                <a:ext uri="{FF2B5EF4-FFF2-40B4-BE49-F238E27FC236}">
                  <a16:creationId xmlns:a16="http://schemas.microsoft.com/office/drawing/2014/main" id="{C3A9AD54-909A-0475-F2F8-10C259F61C01}"/>
                </a:ext>
              </a:extLst>
            </p:cNvPr>
            <p:cNvSpPr/>
            <p:nvPr/>
          </p:nvSpPr>
          <p:spPr>
            <a:xfrm>
              <a:off x="304799" y="4516297"/>
              <a:ext cx="11520000" cy="43727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rPr>
                <a:t>度训练、分布式训练等。</a:t>
              </a:r>
            </a:p>
          </p:txBody>
        </p:sp>
      </p:grpSp>
      <p:sp>
        <p:nvSpPr>
          <p:cNvPr id="14" name="矩形 13">
            <a:extLst>
              <a:ext uri="{FF2B5EF4-FFF2-40B4-BE49-F238E27FC236}">
                <a16:creationId xmlns:a16="http://schemas.microsoft.com/office/drawing/2014/main" id="{2B2F809F-C578-8839-EE93-DD05A4FB0783}"/>
              </a:ext>
            </a:extLst>
          </p:cNvPr>
          <p:cNvSpPr/>
          <p:nvPr/>
        </p:nvSpPr>
        <p:spPr>
          <a:xfrm>
            <a:off x="304799" y="1532221"/>
            <a:ext cx="11519999" cy="20479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矩形 14">
            <a:extLst>
              <a:ext uri="{FF2B5EF4-FFF2-40B4-BE49-F238E27FC236}">
                <a16:creationId xmlns:a16="http://schemas.microsoft.com/office/drawing/2014/main" id="{5B978308-648F-8853-6263-98D9362917E7}"/>
              </a:ext>
            </a:extLst>
          </p:cNvPr>
          <p:cNvSpPr/>
          <p:nvPr/>
        </p:nvSpPr>
        <p:spPr>
          <a:xfrm>
            <a:off x="304800" y="4730000"/>
            <a:ext cx="11519998" cy="20437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907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3">
            <a:extLst>
              <a:ext uri="{FF2B5EF4-FFF2-40B4-BE49-F238E27FC236}">
                <a16:creationId xmlns:a16="http://schemas.microsoft.com/office/drawing/2014/main" id="{BE828F14-1BA3-5312-29B5-A46C0518CFF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sp>
        <p:nvSpPr>
          <p:cNvPr id="9" name="文本框 8">
            <a:extLst>
              <a:ext uri="{FF2B5EF4-FFF2-40B4-BE49-F238E27FC236}">
                <a16:creationId xmlns:a16="http://schemas.microsoft.com/office/drawing/2014/main" id="{0D37296C-BE15-20BC-EAB1-64EF73779AD3}"/>
              </a:ext>
            </a:extLst>
          </p:cNvPr>
          <p:cNvSpPr txBox="1"/>
          <p:nvPr/>
        </p:nvSpPr>
        <p:spPr>
          <a:xfrm>
            <a:off x="295789" y="106848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通用数据源</a:t>
            </a:r>
          </a:p>
        </p:txBody>
      </p:sp>
      <p:grpSp>
        <p:nvGrpSpPr>
          <p:cNvPr id="15" name="组合 14">
            <a:extLst>
              <a:ext uri="{FF2B5EF4-FFF2-40B4-BE49-F238E27FC236}">
                <a16:creationId xmlns:a16="http://schemas.microsoft.com/office/drawing/2014/main" id="{E510495C-818D-9C12-0463-E8FD3F75192B}"/>
              </a:ext>
            </a:extLst>
          </p:cNvPr>
          <p:cNvGrpSpPr/>
          <p:nvPr/>
        </p:nvGrpSpPr>
        <p:grpSpPr>
          <a:xfrm>
            <a:off x="295789" y="1641794"/>
            <a:ext cx="11598273" cy="962002"/>
            <a:chOff x="149226" y="1476694"/>
            <a:chExt cx="11598273" cy="962002"/>
          </a:xfrm>
        </p:grpSpPr>
        <p:sp>
          <p:nvSpPr>
            <p:cNvPr id="3" name="矩形 2">
              <a:extLst>
                <a:ext uri="{FF2B5EF4-FFF2-40B4-BE49-F238E27FC236}">
                  <a16:creationId xmlns:a16="http://schemas.microsoft.com/office/drawing/2014/main" id="{57D56803-A863-1CB2-5519-FE0999826899}"/>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FF00"/>
                  </a:solidFill>
                  <a:latin typeface="微软雅黑" panose="020B0503020204020204" pitchFamily="34" charset="-122"/>
                  <a:ea typeface="微软雅黑" panose="020B0503020204020204" pitchFamily="34" charset="-122"/>
                </a:rPr>
                <a:t>网页</a:t>
              </a:r>
              <a:r>
                <a:rPr lang="zh-CN" altLang="en-US" sz="2800" b="1" dirty="0">
                  <a:solidFill>
                    <a:schemeClr val="bg1"/>
                  </a:solidFill>
                  <a:latin typeface="微软雅黑" panose="020B0503020204020204" pitchFamily="34" charset="-122"/>
                  <a:ea typeface="微软雅黑" panose="020B0503020204020204" pitchFamily="34" charset="-122"/>
                </a:rPr>
                <a:t>数据源</a:t>
              </a:r>
            </a:p>
          </p:txBody>
        </p:sp>
        <p:sp>
          <p:nvSpPr>
            <p:cNvPr id="13" name="矩形 12">
              <a:extLst>
                <a:ext uri="{FF2B5EF4-FFF2-40B4-BE49-F238E27FC236}">
                  <a16:creationId xmlns:a16="http://schemas.microsoft.com/office/drawing/2014/main" id="{966EEF96-BE04-F34C-8F8F-78C732337108}"/>
                </a:ext>
              </a:extLst>
            </p:cNvPr>
            <p:cNvSpPr/>
            <p:nvPr/>
          </p:nvSpPr>
          <p:spPr>
            <a:xfrm>
              <a:off x="2114550" y="1476694"/>
              <a:ext cx="9632949"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互联网作为一个庞大的数据源，为语言模型提供了丰富的文本材料，具</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BBC61DD-26CD-3A3D-63F4-8995A0CD7BD6}"/>
                </a:ext>
              </a:extLst>
            </p:cNvPr>
            <p:cNvSpPr/>
            <p:nvPr/>
          </p:nvSpPr>
          <p:spPr>
            <a:xfrm>
              <a:off x="149226" y="1957695"/>
              <a:ext cx="1159827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备规模大、动态、多语言和主题丰富等特点，是目前</a:t>
              </a:r>
              <a:r>
                <a:rPr lang="en-US" altLang="zh-CN" sz="2400" b="1" dirty="0">
                  <a:solidFill>
                    <a:schemeClr val="tx1"/>
                  </a:solidFill>
                  <a:latin typeface="微软雅黑" panose="020B0503020204020204" pitchFamily="34" charset="-122"/>
                  <a:ea typeface="微软雅黑" panose="020B0503020204020204" pitchFamily="34" charset="-122"/>
                </a:rPr>
                <a:t>LLMs</a:t>
              </a:r>
              <a:r>
                <a:rPr lang="zh-CN" altLang="en-US" sz="2400" b="1" dirty="0">
                  <a:solidFill>
                    <a:schemeClr val="tx1"/>
                  </a:solidFill>
                  <a:latin typeface="微软雅黑" panose="020B0503020204020204" pitchFamily="34" charset="-122"/>
                  <a:ea typeface="微软雅黑" panose="020B0503020204020204" pitchFamily="34" charset="-122"/>
                </a:rPr>
                <a:t>中使用最广泛的数据源。</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pic>
        <p:nvPicPr>
          <p:cNvPr id="19" name="图片 18">
            <a:extLst>
              <a:ext uri="{FF2B5EF4-FFF2-40B4-BE49-F238E27FC236}">
                <a16:creationId xmlns:a16="http://schemas.microsoft.com/office/drawing/2014/main" id="{8B50D840-8867-C9B7-41E3-FC6FA8BCBF7B}"/>
              </a:ext>
            </a:extLst>
          </p:cNvPr>
          <p:cNvPicPr>
            <a:picLocks noChangeAspect="1"/>
          </p:cNvPicPr>
          <p:nvPr/>
        </p:nvPicPr>
        <p:blipFill>
          <a:blip r:embed="rId3"/>
          <a:stretch>
            <a:fillRect/>
          </a:stretch>
        </p:blipFill>
        <p:spPr>
          <a:xfrm>
            <a:off x="3217222" y="3195042"/>
            <a:ext cx="8676841" cy="3662958"/>
          </a:xfrm>
          <a:prstGeom prst="rect">
            <a:avLst/>
          </a:prstGeom>
        </p:spPr>
      </p:pic>
      <p:sp>
        <p:nvSpPr>
          <p:cNvPr id="24" name="文本框 23">
            <a:extLst>
              <a:ext uri="{FF2B5EF4-FFF2-40B4-BE49-F238E27FC236}">
                <a16:creationId xmlns:a16="http://schemas.microsoft.com/office/drawing/2014/main" id="{58BF50E4-85BE-EC21-A359-7A1B3EC9A16F}"/>
              </a:ext>
            </a:extLst>
          </p:cNvPr>
          <p:cNvSpPr txBox="1"/>
          <p:nvPr/>
        </p:nvSpPr>
        <p:spPr>
          <a:xfrm>
            <a:off x="4370641" y="2728614"/>
            <a:ext cx="6096000" cy="461665"/>
          </a:xfrm>
          <a:prstGeom prst="rect">
            <a:avLst/>
          </a:prstGeom>
          <a:noFill/>
        </p:spPr>
        <p:txBody>
          <a:bodyPr wrap="square">
            <a:spAutoFit/>
          </a:bodyPr>
          <a:lstStyle/>
          <a:p>
            <a:pPr algn="ctr"/>
            <a:r>
              <a:rPr lang="zh-CN" altLang="en-US" sz="2400" b="1" i="0" u="none" strike="noStrike" baseline="0" dirty="0">
                <a:latin typeface="+mn-ea"/>
              </a:rPr>
              <a:t>代表性网页预训练语料库</a:t>
            </a:r>
            <a:endParaRPr lang="zh-CN" altLang="en-US" sz="2400" b="1" dirty="0">
              <a:latin typeface="+mn-ea"/>
            </a:endParaRPr>
          </a:p>
        </p:txBody>
      </p:sp>
      <p:pic>
        <p:nvPicPr>
          <p:cNvPr id="26" name="图片 25">
            <a:hlinkClick r:id="rId4"/>
            <a:extLst>
              <a:ext uri="{FF2B5EF4-FFF2-40B4-BE49-F238E27FC236}">
                <a16:creationId xmlns:a16="http://schemas.microsoft.com/office/drawing/2014/main" id="{70425807-D544-7FE8-3751-E353C73621D0}"/>
              </a:ext>
            </a:extLst>
          </p:cNvPr>
          <p:cNvPicPr>
            <a:picLocks noChangeAspect="1"/>
          </p:cNvPicPr>
          <p:nvPr/>
        </p:nvPicPr>
        <p:blipFill>
          <a:blip r:embed="rId5"/>
          <a:stretch>
            <a:fillRect/>
          </a:stretch>
        </p:blipFill>
        <p:spPr>
          <a:xfrm>
            <a:off x="364675" y="2825712"/>
            <a:ext cx="2721368" cy="3945236"/>
          </a:xfrm>
          <a:prstGeom prst="rect">
            <a:avLst/>
          </a:prstGeom>
          <a:effectLst>
            <a:outerShdw blurRad="63500" sx="102000" sy="102000" algn="ctr" rotWithShape="0">
              <a:prstClr val="black">
                <a:alpha val="40000"/>
              </a:prstClr>
            </a:outerShdw>
          </a:effectLst>
        </p:spPr>
      </p:pic>
      <p:sp>
        <p:nvSpPr>
          <p:cNvPr id="27" name="矩形 26">
            <a:extLst>
              <a:ext uri="{FF2B5EF4-FFF2-40B4-BE49-F238E27FC236}">
                <a16:creationId xmlns:a16="http://schemas.microsoft.com/office/drawing/2014/main" id="{EF37691B-52F6-0BD2-7D1D-0561565E82A0}"/>
              </a:ext>
            </a:extLst>
          </p:cNvPr>
          <p:cNvSpPr/>
          <p:nvPr/>
        </p:nvSpPr>
        <p:spPr>
          <a:xfrm>
            <a:off x="8134350" y="3359150"/>
            <a:ext cx="787400" cy="3333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29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3">
            <a:extLst>
              <a:ext uri="{FF2B5EF4-FFF2-40B4-BE49-F238E27FC236}">
                <a16:creationId xmlns:a16="http://schemas.microsoft.com/office/drawing/2014/main" id="{BE828F14-1BA3-5312-29B5-A46C0518CFF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sp>
        <p:nvSpPr>
          <p:cNvPr id="9" name="文本框 8">
            <a:extLst>
              <a:ext uri="{FF2B5EF4-FFF2-40B4-BE49-F238E27FC236}">
                <a16:creationId xmlns:a16="http://schemas.microsoft.com/office/drawing/2014/main" id="{0D37296C-BE15-20BC-EAB1-64EF73779AD3}"/>
              </a:ext>
            </a:extLst>
          </p:cNvPr>
          <p:cNvSpPr txBox="1"/>
          <p:nvPr/>
        </p:nvSpPr>
        <p:spPr>
          <a:xfrm>
            <a:off x="295789" y="106848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通用数据源</a:t>
            </a:r>
          </a:p>
        </p:txBody>
      </p:sp>
      <p:grpSp>
        <p:nvGrpSpPr>
          <p:cNvPr id="15" name="组合 14">
            <a:extLst>
              <a:ext uri="{FF2B5EF4-FFF2-40B4-BE49-F238E27FC236}">
                <a16:creationId xmlns:a16="http://schemas.microsoft.com/office/drawing/2014/main" id="{E510495C-818D-9C12-0463-E8FD3F75192B}"/>
              </a:ext>
            </a:extLst>
          </p:cNvPr>
          <p:cNvGrpSpPr/>
          <p:nvPr/>
        </p:nvGrpSpPr>
        <p:grpSpPr>
          <a:xfrm>
            <a:off x="295789" y="1641794"/>
            <a:ext cx="11598273" cy="962002"/>
            <a:chOff x="149226" y="1476694"/>
            <a:chExt cx="11598273" cy="962002"/>
          </a:xfrm>
        </p:grpSpPr>
        <p:sp>
          <p:nvSpPr>
            <p:cNvPr id="3" name="矩形 2">
              <a:extLst>
                <a:ext uri="{FF2B5EF4-FFF2-40B4-BE49-F238E27FC236}">
                  <a16:creationId xmlns:a16="http://schemas.microsoft.com/office/drawing/2014/main" id="{57D56803-A863-1CB2-5519-FE0999826899}"/>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FF00"/>
                  </a:solidFill>
                  <a:latin typeface="微软雅黑" panose="020B0503020204020204" pitchFamily="34" charset="-122"/>
                  <a:ea typeface="微软雅黑" panose="020B0503020204020204" pitchFamily="34" charset="-122"/>
                </a:rPr>
                <a:t>书籍</a:t>
              </a:r>
              <a:r>
                <a:rPr lang="zh-CN" altLang="en-US" sz="2800" b="1" dirty="0">
                  <a:solidFill>
                    <a:schemeClr val="bg1"/>
                  </a:solidFill>
                  <a:latin typeface="微软雅黑" panose="020B0503020204020204" pitchFamily="34" charset="-122"/>
                  <a:ea typeface="微软雅黑" panose="020B0503020204020204" pitchFamily="34" charset="-122"/>
                </a:rPr>
                <a:t>数据集</a:t>
              </a:r>
            </a:p>
          </p:txBody>
        </p:sp>
        <p:sp>
          <p:nvSpPr>
            <p:cNvPr id="13" name="矩形 12">
              <a:extLst>
                <a:ext uri="{FF2B5EF4-FFF2-40B4-BE49-F238E27FC236}">
                  <a16:creationId xmlns:a16="http://schemas.microsoft.com/office/drawing/2014/main" id="{966EEF96-BE04-F34C-8F8F-78C732337108}"/>
                </a:ext>
              </a:extLst>
            </p:cNvPr>
            <p:cNvSpPr/>
            <p:nvPr/>
          </p:nvSpPr>
          <p:spPr>
            <a:xfrm>
              <a:off x="2114550" y="1476694"/>
              <a:ext cx="9632949"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作为长形式文本的优质来源，有助于语言模型在理解复杂语句结构和生</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BBC61DD-26CD-3A3D-63F4-8995A0CD7BD6}"/>
                </a:ext>
              </a:extLst>
            </p:cNvPr>
            <p:cNvSpPr/>
            <p:nvPr/>
          </p:nvSpPr>
          <p:spPr>
            <a:xfrm>
              <a:off x="149226" y="1957695"/>
              <a:ext cx="1159827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成连贯文本方面的训练。</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pic>
        <p:nvPicPr>
          <p:cNvPr id="4" name="图片 3">
            <a:hlinkClick r:id="rId3"/>
            <a:extLst>
              <a:ext uri="{FF2B5EF4-FFF2-40B4-BE49-F238E27FC236}">
                <a16:creationId xmlns:a16="http://schemas.microsoft.com/office/drawing/2014/main" id="{13BF82EF-59A5-904A-5BF3-15CC7EAF7946}"/>
              </a:ext>
            </a:extLst>
          </p:cNvPr>
          <p:cNvPicPr>
            <a:picLocks noChangeAspect="1"/>
          </p:cNvPicPr>
          <p:nvPr/>
        </p:nvPicPr>
        <p:blipFill>
          <a:blip r:embed="rId4"/>
          <a:stretch>
            <a:fillRect/>
          </a:stretch>
        </p:blipFill>
        <p:spPr>
          <a:xfrm>
            <a:off x="8158276" y="3033504"/>
            <a:ext cx="3938986" cy="3697495"/>
          </a:xfrm>
          <a:prstGeom prst="rect">
            <a:avLst/>
          </a:prstGeom>
          <a:effectLst>
            <a:outerShdw blurRad="63500" sx="102000" sy="102000" algn="ctr" rotWithShape="0">
              <a:prstClr val="black">
                <a:alpha val="40000"/>
              </a:prstClr>
            </a:outerShdw>
          </a:effectLst>
        </p:spPr>
      </p:pic>
      <p:sp>
        <p:nvSpPr>
          <p:cNvPr id="6" name="文本框 5">
            <a:extLst>
              <a:ext uri="{FF2B5EF4-FFF2-40B4-BE49-F238E27FC236}">
                <a16:creationId xmlns:a16="http://schemas.microsoft.com/office/drawing/2014/main" id="{57928AC2-C046-6653-ABF9-81175C1D0EA6}"/>
              </a:ext>
            </a:extLst>
          </p:cNvPr>
          <p:cNvSpPr txBox="1"/>
          <p:nvPr/>
        </p:nvSpPr>
        <p:spPr>
          <a:xfrm>
            <a:off x="8854594" y="2580210"/>
            <a:ext cx="2546350" cy="461665"/>
          </a:xfrm>
          <a:prstGeom prst="rect">
            <a:avLst/>
          </a:prstGeom>
          <a:noFill/>
        </p:spPr>
        <p:txBody>
          <a:bodyPr wrap="square">
            <a:spAutoFit/>
          </a:bodyPr>
          <a:lstStyle/>
          <a:p>
            <a:pPr algn="ctr"/>
            <a:r>
              <a:rPr lang="en-US" altLang="zh-CN" sz="2400" b="1" i="0" u="none" strike="noStrike" baseline="0" dirty="0">
                <a:latin typeface="Times New Roman" panose="02020603050405020304" pitchFamily="18" charset="0"/>
                <a:cs typeface="Times New Roman" panose="02020603050405020304" pitchFamily="18" charset="0"/>
              </a:rPr>
              <a:t>Anna’s Archive</a:t>
            </a:r>
            <a:endParaRPr lang="zh-CN" altLang="en-US" sz="2400" b="1" dirty="0">
              <a:latin typeface="Times New Roman" panose="02020603050405020304" pitchFamily="18" charset="0"/>
              <a:cs typeface="Times New Roman" panose="02020603050405020304" pitchFamily="18" charset="0"/>
            </a:endParaRPr>
          </a:p>
        </p:txBody>
      </p:sp>
      <p:pic>
        <p:nvPicPr>
          <p:cNvPr id="17" name="图片 16">
            <a:hlinkClick r:id="rId5"/>
            <a:extLst>
              <a:ext uri="{FF2B5EF4-FFF2-40B4-BE49-F238E27FC236}">
                <a16:creationId xmlns:a16="http://schemas.microsoft.com/office/drawing/2014/main" id="{18B66BDE-A6F7-34EB-24A1-377D6C3DD7D9}"/>
              </a:ext>
            </a:extLst>
          </p:cNvPr>
          <p:cNvPicPr>
            <a:picLocks noChangeAspect="1"/>
          </p:cNvPicPr>
          <p:nvPr/>
        </p:nvPicPr>
        <p:blipFill rotWithShape="1">
          <a:blip r:embed="rId6"/>
          <a:srcRect r="5792"/>
          <a:stretch/>
        </p:blipFill>
        <p:spPr>
          <a:xfrm>
            <a:off x="3873078" y="3033503"/>
            <a:ext cx="4159672" cy="3697495"/>
          </a:xfrm>
          <a:prstGeom prst="rect">
            <a:avLst/>
          </a:prstGeom>
          <a:effectLst>
            <a:outerShdw blurRad="63500" sx="102000" sy="102000" algn="ctr" rotWithShape="0">
              <a:prstClr val="black">
                <a:alpha val="40000"/>
              </a:prstClr>
            </a:outerShdw>
          </a:effectLst>
        </p:spPr>
      </p:pic>
      <p:sp>
        <p:nvSpPr>
          <p:cNvPr id="19" name="文本框 18">
            <a:extLst>
              <a:ext uri="{FF2B5EF4-FFF2-40B4-BE49-F238E27FC236}">
                <a16:creationId xmlns:a16="http://schemas.microsoft.com/office/drawing/2014/main" id="{ADBF103D-8A16-F3F8-B66B-4CADABEF32A9}"/>
              </a:ext>
            </a:extLst>
          </p:cNvPr>
          <p:cNvSpPr txBox="1"/>
          <p:nvPr/>
        </p:nvSpPr>
        <p:spPr>
          <a:xfrm>
            <a:off x="4541882" y="2580210"/>
            <a:ext cx="2822063" cy="461665"/>
          </a:xfrm>
          <a:prstGeom prst="rect">
            <a:avLst/>
          </a:prstGeom>
          <a:noFill/>
        </p:spPr>
        <p:txBody>
          <a:bodyPr wrap="square">
            <a:spAutoFit/>
          </a:bodyPr>
          <a:lstStyle>
            <a:defPPr>
              <a:defRPr lang="zh-CN"/>
            </a:defPPr>
            <a:lvl1pPr algn="ctr">
              <a:defRPr sz="2400" b="1" i="0" u="none" strike="noStrike" baseline="0">
                <a:latin typeface="Times New Roman" panose="02020603050405020304" pitchFamily="18" charset="0"/>
                <a:cs typeface="Times New Roman" panose="02020603050405020304" pitchFamily="18" charset="0"/>
              </a:defRPr>
            </a:lvl1pPr>
          </a:lstStyle>
          <a:p>
            <a:r>
              <a:rPr lang="en-US" altLang="zh-CN" dirty="0"/>
              <a:t>Project Gutenberg</a:t>
            </a:r>
            <a:endParaRPr lang="zh-CN" altLang="en-US" dirty="0"/>
          </a:p>
        </p:txBody>
      </p:sp>
      <p:pic>
        <p:nvPicPr>
          <p:cNvPr id="21" name="图片 20">
            <a:hlinkClick r:id="rId7"/>
            <a:extLst>
              <a:ext uri="{FF2B5EF4-FFF2-40B4-BE49-F238E27FC236}">
                <a16:creationId xmlns:a16="http://schemas.microsoft.com/office/drawing/2014/main" id="{3DCDEAD5-EBD4-9E2B-D7F2-B904D5A4202D}"/>
              </a:ext>
            </a:extLst>
          </p:cNvPr>
          <p:cNvPicPr>
            <a:picLocks noChangeAspect="1"/>
          </p:cNvPicPr>
          <p:nvPr/>
        </p:nvPicPr>
        <p:blipFill rotWithShape="1">
          <a:blip r:embed="rId8"/>
          <a:srcRect r="17527"/>
          <a:stretch/>
        </p:blipFill>
        <p:spPr>
          <a:xfrm>
            <a:off x="79787" y="3030988"/>
            <a:ext cx="3667764" cy="3700010"/>
          </a:xfrm>
          <a:prstGeom prst="rect">
            <a:avLst/>
          </a:prstGeom>
          <a:effectLst>
            <a:outerShdw blurRad="63500" sx="102000" sy="102000" algn="ctr" rotWithShape="0">
              <a:prstClr val="black">
                <a:alpha val="40000"/>
              </a:prstClr>
            </a:outerShdw>
          </a:effectLst>
        </p:spPr>
      </p:pic>
      <p:sp>
        <p:nvSpPr>
          <p:cNvPr id="23" name="文本框 22">
            <a:extLst>
              <a:ext uri="{FF2B5EF4-FFF2-40B4-BE49-F238E27FC236}">
                <a16:creationId xmlns:a16="http://schemas.microsoft.com/office/drawing/2014/main" id="{A7D731DD-E0ED-BB13-DCFD-4BDB2C3DF239}"/>
              </a:ext>
            </a:extLst>
          </p:cNvPr>
          <p:cNvSpPr txBox="1"/>
          <p:nvPr/>
        </p:nvSpPr>
        <p:spPr>
          <a:xfrm>
            <a:off x="987363" y="2571433"/>
            <a:ext cx="1852612" cy="461665"/>
          </a:xfrm>
          <a:prstGeom prst="rect">
            <a:avLst/>
          </a:prstGeom>
          <a:noFill/>
        </p:spPr>
        <p:txBody>
          <a:bodyPr wrap="square">
            <a:spAutoFit/>
          </a:bodyPr>
          <a:lstStyle>
            <a:defPPr>
              <a:defRPr lang="zh-CN"/>
            </a:defPPr>
            <a:lvl1pPr algn="ctr">
              <a:defRPr sz="2400" b="1" i="0" u="none" strike="noStrike" baseline="0">
                <a:latin typeface="Times New Roman" panose="02020603050405020304" pitchFamily="18" charset="0"/>
                <a:cs typeface="Times New Roman" panose="02020603050405020304" pitchFamily="18" charset="0"/>
              </a:defRPr>
            </a:lvl1pPr>
          </a:lstStyle>
          <a:p>
            <a:r>
              <a:rPr lang="en-US" altLang="zh-CN" dirty="0"/>
              <a:t>Smashwords</a:t>
            </a:r>
            <a:endParaRPr lang="zh-CN" altLang="en-US" dirty="0"/>
          </a:p>
        </p:txBody>
      </p:sp>
    </p:spTree>
    <p:extLst>
      <p:ext uri="{BB962C8B-B14F-4D97-AF65-F5344CB8AC3E}">
        <p14:creationId xmlns:p14="http://schemas.microsoft.com/office/powerpoint/2010/main" val="367590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3">
            <a:extLst>
              <a:ext uri="{FF2B5EF4-FFF2-40B4-BE49-F238E27FC236}">
                <a16:creationId xmlns:a16="http://schemas.microsoft.com/office/drawing/2014/main" id="{BE828F14-1BA3-5312-29B5-A46C0518CFF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sp>
        <p:nvSpPr>
          <p:cNvPr id="9" name="文本框 8">
            <a:extLst>
              <a:ext uri="{FF2B5EF4-FFF2-40B4-BE49-F238E27FC236}">
                <a16:creationId xmlns:a16="http://schemas.microsoft.com/office/drawing/2014/main" id="{0D37296C-BE15-20BC-EAB1-64EF73779AD3}"/>
              </a:ext>
            </a:extLst>
          </p:cNvPr>
          <p:cNvSpPr txBox="1"/>
          <p:nvPr/>
        </p:nvSpPr>
        <p:spPr>
          <a:xfrm>
            <a:off x="295789" y="106848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专业数据源</a:t>
            </a:r>
          </a:p>
        </p:txBody>
      </p:sp>
      <p:grpSp>
        <p:nvGrpSpPr>
          <p:cNvPr id="15" name="组合 14">
            <a:extLst>
              <a:ext uri="{FF2B5EF4-FFF2-40B4-BE49-F238E27FC236}">
                <a16:creationId xmlns:a16="http://schemas.microsoft.com/office/drawing/2014/main" id="{E510495C-818D-9C12-0463-E8FD3F75192B}"/>
              </a:ext>
            </a:extLst>
          </p:cNvPr>
          <p:cNvGrpSpPr/>
          <p:nvPr/>
        </p:nvGrpSpPr>
        <p:grpSpPr>
          <a:xfrm>
            <a:off x="295789" y="1641794"/>
            <a:ext cx="11598273" cy="962002"/>
            <a:chOff x="149226" y="1476694"/>
            <a:chExt cx="11598273" cy="962002"/>
          </a:xfrm>
        </p:grpSpPr>
        <p:sp>
          <p:nvSpPr>
            <p:cNvPr id="3" name="矩形 2">
              <a:extLst>
                <a:ext uri="{FF2B5EF4-FFF2-40B4-BE49-F238E27FC236}">
                  <a16:creationId xmlns:a16="http://schemas.microsoft.com/office/drawing/2014/main" id="{57D56803-A863-1CB2-5519-FE0999826899}"/>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FF00"/>
                  </a:solidFill>
                  <a:latin typeface="微软雅黑" panose="020B0503020204020204" pitchFamily="34" charset="-122"/>
                  <a:ea typeface="微软雅黑" panose="020B0503020204020204" pitchFamily="34" charset="-122"/>
                </a:rPr>
                <a:t>科学文本</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66EEF96-BE04-F34C-8F8F-78C732337108}"/>
                </a:ext>
              </a:extLst>
            </p:cNvPr>
            <p:cNvSpPr/>
            <p:nvPr/>
          </p:nvSpPr>
          <p:spPr>
            <a:xfrm>
              <a:off x="2114550" y="1476694"/>
              <a:ext cx="9632949"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这类数据集通常包括学术论文、专利和其他类型的专业文献。由于科学</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BBC61DD-26CD-3A3D-63F4-8995A0CD7BD6}"/>
                </a:ext>
              </a:extLst>
            </p:cNvPr>
            <p:cNvSpPr/>
            <p:nvPr/>
          </p:nvSpPr>
          <p:spPr>
            <a:xfrm>
              <a:off x="149226" y="1957695"/>
              <a:ext cx="1159827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文本常常涉及专业术语、复杂的数据结构和公式，因此在预处理时需要采用特殊方法</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pic>
        <p:nvPicPr>
          <p:cNvPr id="4" name="图片 3">
            <a:hlinkClick r:id="rId3"/>
            <a:extLst>
              <a:ext uri="{FF2B5EF4-FFF2-40B4-BE49-F238E27FC236}">
                <a16:creationId xmlns:a16="http://schemas.microsoft.com/office/drawing/2014/main" id="{D32ACB3B-5B96-A425-D50F-21755CA28453}"/>
              </a:ext>
            </a:extLst>
          </p:cNvPr>
          <p:cNvPicPr>
            <a:picLocks noChangeAspect="1"/>
          </p:cNvPicPr>
          <p:nvPr/>
        </p:nvPicPr>
        <p:blipFill>
          <a:blip r:embed="rId4"/>
          <a:stretch>
            <a:fillRect/>
          </a:stretch>
        </p:blipFill>
        <p:spPr>
          <a:xfrm>
            <a:off x="137656" y="2705100"/>
            <a:ext cx="2813050" cy="4038164"/>
          </a:xfrm>
          <a:prstGeom prst="rect">
            <a:avLst/>
          </a:prstGeom>
          <a:effectLst>
            <a:outerShdw blurRad="63500" sx="102000" sy="102000" algn="ctr" rotWithShape="0">
              <a:prstClr val="black">
                <a:alpha val="40000"/>
              </a:prstClr>
            </a:outerShdw>
          </a:effectLst>
        </p:spPr>
      </p:pic>
      <p:pic>
        <p:nvPicPr>
          <p:cNvPr id="6" name="图片 5">
            <a:hlinkClick r:id="rId5"/>
            <a:extLst>
              <a:ext uri="{FF2B5EF4-FFF2-40B4-BE49-F238E27FC236}">
                <a16:creationId xmlns:a16="http://schemas.microsoft.com/office/drawing/2014/main" id="{69607839-551A-A543-CC6F-E15E1DE7F1DB}"/>
              </a:ext>
            </a:extLst>
          </p:cNvPr>
          <p:cNvPicPr>
            <a:picLocks noChangeAspect="1"/>
          </p:cNvPicPr>
          <p:nvPr/>
        </p:nvPicPr>
        <p:blipFill>
          <a:blip r:embed="rId6"/>
          <a:stretch>
            <a:fillRect/>
          </a:stretch>
        </p:blipFill>
        <p:spPr>
          <a:xfrm>
            <a:off x="3084870" y="2705100"/>
            <a:ext cx="4921250" cy="4031919"/>
          </a:xfrm>
          <a:prstGeom prst="rect">
            <a:avLst/>
          </a:prstGeom>
          <a:effectLst>
            <a:outerShdw blurRad="63500" sx="102000" sy="102000" algn="ctr" rotWithShape="0">
              <a:prstClr val="black">
                <a:alpha val="40000"/>
              </a:prstClr>
            </a:outerShdw>
          </a:effectLst>
        </p:spPr>
      </p:pic>
      <p:pic>
        <p:nvPicPr>
          <p:cNvPr id="11" name="图片 10">
            <a:hlinkClick r:id="rId7"/>
            <a:extLst>
              <a:ext uri="{FF2B5EF4-FFF2-40B4-BE49-F238E27FC236}">
                <a16:creationId xmlns:a16="http://schemas.microsoft.com/office/drawing/2014/main" id="{E0FE801C-E42B-5615-9D4C-9F1D5CE5F3BB}"/>
              </a:ext>
            </a:extLst>
          </p:cNvPr>
          <p:cNvPicPr>
            <a:picLocks noChangeAspect="1"/>
          </p:cNvPicPr>
          <p:nvPr/>
        </p:nvPicPr>
        <p:blipFill>
          <a:blip r:embed="rId8"/>
          <a:stretch>
            <a:fillRect/>
          </a:stretch>
        </p:blipFill>
        <p:spPr>
          <a:xfrm>
            <a:off x="8097217" y="2705099"/>
            <a:ext cx="3975463" cy="40319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99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3">
            <a:extLst>
              <a:ext uri="{FF2B5EF4-FFF2-40B4-BE49-F238E27FC236}">
                <a16:creationId xmlns:a16="http://schemas.microsoft.com/office/drawing/2014/main" id="{BE828F14-1BA3-5312-29B5-A46C0518CFF3}"/>
              </a:ext>
            </a:extLst>
          </p:cNvPr>
          <p:cNvSpPr txBox="1">
            <a:spLocks/>
          </p:cNvSpPr>
          <p:nvPr/>
        </p:nvSpPr>
        <p:spPr>
          <a:xfrm>
            <a:off x="304800" y="433610"/>
            <a:ext cx="5943600" cy="505267"/>
          </a:xfrm>
          <a:prstGeom prst="rect">
            <a:avLst/>
          </a:prstGeom>
        </p:spPr>
        <p:txBody>
          <a:bodyPr vert="horz" wrap="square" lIns="0" tIns="1270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pitchFamily="34" charset="-122"/>
                <a:ea typeface="微软雅黑" panose="020B0503020204020204" pitchFamily="34" charset="-122"/>
              </a:rPr>
              <a:t>8.2.1 </a:t>
            </a:r>
            <a:r>
              <a:rPr lang="zh-CN" altLang="en-US" sz="3200" dirty="0">
                <a:solidFill>
                  <a:srgbClr val="0070C0"/>
                </a:solidFill>
                <a:latin typeface="微软雅黑" panose="020B0503020204020204" pitchFamily="34" charset="-122"/>
                <a:ea typeface="微软雅黑" panose="020B0503020204020204" pitchFamily="34" charset="-122"/>
              </a:rPr>
              <a:t>预训练数据源</a:t>
            </a:r>
          </a:p>
        </p:txBody>
      </p:sp>
      <p:sp>
        <p:nvSpPr>
          <p:cNvPr id="9" name="文本框 8">
            <a:extLst>
              <a:ext uri="{FF2B5EF4-FFF2-40B4-BE49-F238E27FC236}">
                <a16:creationId xmlns:a16="http://schemas.microsoft.com/office/drawing/2014/main" id="{0D37296C-BE15-20BC-EAB1-64EF73779AD3}"/>
              </a:ext>
            </a:extLst>
          </p:cNvPr>
          <p:cNvSpPr txBox="1"/>
          <p:nvPr/>
        </p:nvSpPr>
        <p:spPr>
          <a:xfrm>
            <a:off x="295789" y="1068480"/>
            <a:ext cx="3044824" cy="443711"/>
          </a:xfrm>
          <a:prstGeom prst="rect">
            <a:avLst/>
          </a:prstGeom>
        </p:spPr>
        <p:txBody>
          <a:bodyPr vert="horz" wrap="square" lIns="0" tIns="12700" rIns="0" bIns="0" rtlCol="0" anchor="ctr" anchorCtr="0">
            <a:spAutoFit/>
          </a:bodyPr>
          <a:lstStyle>
            <a:defPPr>
              <a:defRPr lang="zh-CN"/>
            </a:defPPr>
            <a:lvl1pPr marL="12700" fontAlgn="auto">
              <a:lnSpc>
                <a:spcPct val="100000"/>
              </a:lnSpc>
              <a:spcBef>
                <a:spcPts val="100"/>
              </a:spcBef>
              <a:buNone/>
              <a:defRPr sz="3200" b="1" u="none" strike="noStrike" cap="none" spc="300" normalizeH="0" baseline="0">
                <a:solidFill>
                  <a:srgbClr val="0070C0"/>
                </a:solidFill>
                <a:uFillTx/>
                <a:latin typeface="微软雅黑" panose="020B0503020204020204" pitchFamily="34" charset="-122"/>
                <a:ea typeface="微软雅黑" panose="020B0503020204020204" pitchFamily="34" charset="-122"/>
                <a:cs typeface="+mj-cs"/>
              </a:defRPr>
            </a:lvl1pPr>
          </a:lstStyle>
          <a:p>
            <a:pPr marL="469900" indent="-457200">
              <a:buFont typeface="Wingdings" panose="05000000000000000000" pitchFamily="2" charset="2"/>
              <a:buChar char="n"/>
            </a:pPr>
            <a:r>
              <a:rPr lang="zh-CN" altLang="en-US" sz="2800" dirty="0"/>
              <a:t>专业数据源</a:t>
            </a:r>
          </a:p>
        </p:txBody>
      </p:sp>
      <p:grpSp>
        <p:nvGrpSpPr>
          <p:cNvPr id="15" name="组合 14">
            <a:extLst>
              <a:ext uri="{FF2B5EF4-FFF2-40B4-BE49-F238E27FC236}">
                <a16:creationId xmlns:a16="http://schemas.microsoft.com/office/drawing/2014/main" id="{E510495C-818D-9C12-0463-E8FD3F75192B}"/>
              </a:ext>
            </a:extLst>
          </p:cNvPr>
          <p:cNvGrpSpPr/>
          <p:nvPr/>
        </p:nvGrpSpPr>
        <p:grpSpPr>
          <a:xfrm>
            <a:off x="295789" y="1641794"/>
            <a:ext cx="11598273" cy="962002"/>
            <a:chOff x="149226" y="1476694"/>
            <a:chExt cx="11598273" cy="962002"/>
          </a:xfrm>
        </p:grpSpPr>
        <p:sp>
          <p:nvSpPr>
            <p:cNvPr id="3" name="矩形 2">
              <a:extLst>
                <a:ext uri="{FF2B5EF4-FFF2-40B4-BE49-F238E27FC236}">
                  <a16:creationId xmlns:a16="http://schemas.microsoft.com/office/drawing/2014/main" id="{57D56803-A863-1CB2-5519-FE0999826899}"/>
                </a:ext>
              </a:extLst>
            </p:cNvPr>
            <p:cNvSpPr/>
            <p:nvPr/>
          </p:nvSpPr>
          <p:spPr>
            <a:xfrm>
              <a:off x="149226" y="1476694"/>
              <a:ext cx="1965324" cy="481001"/>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FF00"/>
                  </a:solidFill>
                  <a:latin typeface="微软雅黑" panose="020B0503020204020204" pitchFamily="34" charset="-122"/>
                  <a:ea typeface="微软雅黑" panose="020B0503020204020204" pitchFamily="34" charset="-122"/>
                </a:rPr>
                <a:t>代码</a:t>
              </a:r>
              <a:r>
                <a:rPr lang="zh-CN" altLang="en-US" sz="2800" b="1" dirty="0">
                  <a:solidFill>
                    <a:schemeClr val="bg1"/>
                  </a:solidFill>
                  <a:latin typeface="微软雅黑" panose="020B0503020204020204" pitchFamily="34" charset="-122"/>
                  <a:ea typeface="微软雅黑" panose="020B0503020204020204" pitchFamily="34" charset="-122"/>
                </a:rPr>
                <a:t>数据集</a:t>
              </a:r>
            </a:p>
          </p:txBody>
        </p:sp>
        <p:sp>
          <p:nvSpPr>
            <p:cNvPr id="13" name="矩形 12">
              <a:extLst>
                <a:ext uri="{FF2B5EF4-FFF2-40B4-BE49-F238E27FC236}">
                  <a16:creationId xmlns:a16="http://schemas.microsoft.com/office/drawing/2014/main" id="{966EEF96-BE04-F34C-8F8F-78C732337108}"/>
                </a:ext>
              </a:extLst>
            </p:cNvPr>
            <p:cNvSpPr/>
            <p:nvPr/>
          </p:nvSpPr>
          <p:spPr>
            <a:xfrm>
              <a:off x="2114550" y="1476694"/>
              <a:ext cx="9632949"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在程序生成方面，代码作为一种专业数据类型已经得到了广泛的研究关</a:t>
              </a:r>
            </a:p>
          </p:txBody>
        </p:sp>
        <p:sp>
          <p:nvSpPr>
            <p:cNvPr id="14" name="矩形 13">
              <a:extLst>
                <a:ext uri="{FF2B5EF4-FFF2-40B4-BE49-F238E27FC236}">
                  <a16:creationId xmlns:a16="http://schemas.microsoft.com/office/drawing/2014/main" id="{7BBC61DD-26CD-3A3D-63F4-8995A0CD7BD6}"/>
                </a:ext>
              </a:extLst>
            </p:cNvPr>
            <p:cNvSpPr/>
            <p:nvPr/>
          </p:nvSpPr>
          <p:spPr>
            <a:xfrm>
              <a:off x="149226" y="1957695"/>
              <a:ext cx="11598273" cy="481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微软雅黑" panose="020B0503020204020204" pitchFamily="34" charset="-122"/>
                  <a:ea typeface="微软雅黑" panose="020B0503020204020204" pitchFamily="34" charset="-122"/>
                </a:rPr>
                <a:t>注。模型在大规模代码库上的预训练能显著提升代码生成质量。</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pic>
        <p:nvPicPr>
          <p:cNvPr id="6" name="图片 5">
            <a:hlinkClick r:id="rId3"/>
            <a:extLst>
              <a:ext uri="{FF2B5EF4-FFF2-40B4-BE49-F238E27FC236}">
                <a16:creationId xmlns:a16="http://schemas.microsoft.com/office/drawing/2014/main" id="{27466BF7-0160-E490-7E70-4A9A46B707B9}"/>
              </a:ext>
            </a:extLst>
          </p:cNvPr>
          <p:cNvPicPr>
            <a:picLocks noChangeAspect="1"/>
          </p:cNvPicPr>
          <p:nvPr/>
        </p:nvPicPr>
        <p:blipFill>
          <a:blip r:embed="rId4"/>
          <a:stretch>
            <a:fillRect/>
          </a:stretch>
        </p:blipFill>
        <p:spPr>
          <a:xfrm>
            <a:off x="89742" y="2701699"/>
            <a:ext cx="3929808" cy="4067013"/>
          </a:xfrm>
          <a:prstGeom prst="rect">
            <a:avLst/>
          </a:prstGeom>
          <a:effectLst>
            <a:outerShdw blurRad="63500" sx="102000" sy="102000" algn="ctr" rotWithShape="0">
              <a:prstClr val="black">
                <a:alpha val="40000"/>
              </a:prstClr>
            </a:outerShdw>
          </a:effectLst>
        </p:spPr>
      </p:pic>
      <p:pic>
        <p:nvPicPr>
          <p:cNvPr id="11" name="图片 10">
            <a:hlinkClick r:id="rId5"/>
            <a:extLst>
              <a:ext uri="{FF2B5EF4-FFF2-40B4-BE49-F238E27FC236}">
                <a16:creationId xmlns:a16="http://schemas.microsoft.com/office/drawing/2014/main" id="{DAFDF250-60AC-8E92-7609-0E22162BBD9A}"/>
              </a:ext>
            </a:extLst>
          </p:cNvPr>
          <p:cNvPicPr>
            <a:picLocks noChangeAspect="1"/>
          </p:cNvPicPr>
          <p:nvPr/>
        </p:nvPicPr>
        <p:blipFill>
          <a:blip r:embed="rId6"/>
          <a:stretch>
            <a:fillRect/>
          </a:stretch>
        </p:blipFill>
        <p:spPr>
          <a:xfrm>
            <a:off x="4109630" y="2701699"/>
            <a:ext cx="4171948" cy="2054451"/>
          </a:xfrm>
          <a:prstGeom prst="rect">
            <a:avLst/>
          </a:prstGeom>
          <a:effectLst>
            <a:outerShdw blurRad="63500" sx="102000" sy="102000" algn="ctr" rotWithShape="0">
              <a:prstClr val="black">
                <a:alpha val="40000"/>
              </a:prstClr>
            </a:outerShdw>
          </a:effectLst>
        </p:spPr>
      </p:pic>
      <p:pic>
        <p:nvPicPr>
          <p:cNvPr id="19" name="图片 18">
            <a:hlinkClick r:id="rId7"/>
            <a:extLst>
              <a:ext uri="{FF2B5EF4-FFF2-40B4-BE49-F238E27FC236}">
                <a16:creationId xmlns:a16="http://schemas.microsoft.com/office/drawing/2014/main" id="{BF866D8B-6DA9-7995-8987-EB91D4B81F1B}"/>
              </a:ext>
            </a:extLst>
          </p:cNvPr>
          <p:cNvPicPr>
            <a:picLocks noChangeAspect="1"/>
          </p:cNvPicPr>
          <p:nvPr/>
        </p:nvPicPr>
        <p:blipFill rotWithShape="1">
          <a:blip r:embed="rId8"/>
          <a:srcRect r="7589"/>
          <a:stretch/>
        </p:blipFill>
        <p:spPr>
          <a:xfrm>
            <a:off x="8371659" y="2701699"/>
            <a:ext cx="3705763" cy="4067013"/>
          </a:xfrm>
          <a:prstGeom prst="rect">
            <a:avLst/>
          </a:prstGeom>
          <a:effectLst>
            <a:outerShdw blurRad="63500" sx="102000" sy="102000" algn="ctr" rotWithShape="0">
              <a:prstClr val="black">
                <a:alpha val="40000"/>
              </a:prstClr>
            </a:outerShdw>
          </a:effectLst>
        </p:spPr>
      </p:pic>
      <p:pic>
        <p:nvPicPr>
          <p:cNvPr id="21" name="图片 20">
            <a:hlinkClick r:id="rId9"/>
            <a:extLst>
              <a:ext uri="{FF2B5EF4-FFF2-40B4-BE49-F238E27FC236}">
                <a16:creationId xmlns:a16="http://schemas.microsoft.com/office/drawing/2014/main" id="{E91787E1-8E54-F85C-11B5-265E96EC61F4}"/>
              </a:ext>
            </a:extLst>
          </p:cNvPr>
          <p:cNvPicPr>
            <a:picLocks noChangeAspect="1"/>
          </p:cNvPicPr>
          <p:nvPr/>
        </p:nvPicPr>
        <p:blipFill rotWithShape="1">
          <a:blip r:embed="rId10"/>
          <a:srcRect b="4346"/>
          <a:stretch/>
        </p:blipFill>
        <p:spPr>
          <a:xfrm>
            <a:off x="4109628" y="4803550"/>
            <a:ext cx="4171946" cy="19651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78029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U3MDBmYTc3YTVlNWQzZGM1OTdkMjA5Mzc3NTE1MzAifQ=="/>
  <p:tag name="KSO_WPP_MARK_KEY" val="1f4d8506-ffb6-44f2-9842-fc87cbde5fa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1581</TotalTime>
  <Words>6683</Words>
  <Application>Microsoft Macintosh PowerPoint</Application>
  <PresentationFormat>Widescreen</PresentationFormat>
  <Paragraphs>539</Paragraphs>
  <Slides>50</Slides>
  <Notes>45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50</vt:i4>
      </vt:variant>
    </vt:vector>
  </HeadingPairs>
  <TitlesOfParts>
    <vt:vector size="66" baseType="lpstr">
      <vt:lpstr>-apple-system</vt:lpstr>
      <vt:lpstr>D-DINExp</vt:lpstr>
      <vt:lpstr>FandolSong-Regular-Identity-H</vt:lpstr>
      <vt:lpstr>仿宋</vt:lpstr>
      <vt:lpstr>微软雅黑</vt:lpstr>
      <vt:lpstr>微软雅黑</vt:lpstr>
      <vt:lpstr>黑体</vt:lpstr>
      <vt:lpstr>宋体</vt:lpstr>
      <vt:lpstr>Arial</vt:lpstr>
      <vt:lpstr>Calibri</vt:lpstr>
      <vt:lpstr>Courier New</vt:lpstr>
      <vt:lpstr>Source Sans Pro</vt:lpstr>
      <vt:lpstr>Times New Roman</vt:lpstr>
      <vt:lpstr>Wingdings</vt:lpstr>
      <vt:lpstr>Office 主题​​</vt:lpstr>
      <vt:lpstr>默认设计模板</vt:lpstr>
      <vt:lpstr>大模型预训练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浮点数(Floating Point)的表示范围</vt:lpstr>
      <vt:lpstr>浮点数的表示</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xingyan chen</dc:creator>
  <cp:lastModifiedBy>Zhongpu Chen</cp:lastModifiedBy>
  <cp:revision>356</cp:revision>
  <dcterms:created xsi:type="dcterms:W3CDTF">2019-06-19T02:08:00Z</dcterms:created>
  <dcterms:modified xsi:type="dcterms:W3CDTF">2025-11-26T07:24:16Z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D1284E6BAA2C4CE098EE45E73C3C1F0D_11</vt:lpwstr>
  </property>
</Properties>
</file>